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tags/tag1.xml" ContentType="application/vnd.openxmlformats-officedocument.presentationml.tags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3" r:id="rId3"/>
    <p:sldId id="264" r:id="rId4"/>
    <p:sldId id="266" r:id="rId5"/>
    <p:sldId id="274" r:id="rId6"/>
    <p:sldId id="275" r:id="rId7"/>
    <p:sldId id="276" r:id="rId8"/>
    <p:sldId id="277" r:id="rId9"/>
    <p:sldId id="267" r:id="rId10"/>
    <p:sldId id="269" r:id="rId11"/>
    <p:sldId id="271" r:id="rId12"/>
    <p:sldId id="272" r:id="rId13"/>
    <p:sldId id="270" r:id="rId14"/>
    <p:sldId id="273" r:id="rId1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7" roundtripDataSignature="AMtx7mgRTe93pSL24PsoPzjpHZ3FUXti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82"/>
  </p:normalViewPr>
  <p:slideViewPr>
    <p:cSldViewPr snapToGrid="0" snapToObjects="1">
      <p:cViewPr>
        <p:scale>
          <a:sx n="80" d="100"/>
          <a:sy n="80" d="100"/>
        </p:scale>
        <p:origin x="784" y="10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customschemas.google.com/relationships/presentationmetadata" Target="metadata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e37c9e9fa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9e37c9e9f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471889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e37c9e9fa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9e37c9e9f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080942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e37c9e9fa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9e37c9e9f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9265035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e37c9e9fa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9e37c9e9f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1034977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9e37c9e9fa_0_7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/>
          </a:p>
        </p:txBody>
      </p:sp>
      <p:sp>
        <p:nvSpPr>
          <p:cNvPr id="95" name="Google Shape;95;g9e37c9e9fa_0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5154491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886B-D155-4E23-BC61-75DE2EC12EA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487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Network topology and link</a:t>
            </a:r>
            <a:r>
              <a:rPr lang="en-US" baseline="0" dirty="0" smtClean="0"/>
              <a:t> costs are available and serve as input the the LS algorithm.</a:t>
            </a:r>
          </a:p>
          <a:p>
            <a:r>
              <a:rPr lang="en-US" baseline="0" dirty="0" smtClean="0"/>
              <a:t>Each node broadcasts link state packets to all other nodes in the network.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886B-D155-4E23-BC61-75DE2EC12EA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79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886B-D155-4E23-BC61-75DE2EC12EA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7721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886B-D155-4E23-BC61-75DE2EC12EA3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911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886B-D155-4E23-BC61-75DE2EC12EA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7760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886B-D155-4E23-BC61-75DE2EC12EA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2386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886B-D155-4E23-BC61-75DE2EC12EA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5720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5E886B-D155-4E23-BC61-75DE2EC12EA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337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9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8" name="Google Shape;1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7777CA-D0F0-4233-ADDA-264052100FF0}" type="datetime1">
              <a:rPr lang="en-US" smtClean="0"/>
              <a:t>11/3/20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1AFA-40D0-4FDE-922F-949736502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121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99FADA-4E06-4FAB-AF93-430667A10BC8}" type="datetime1">
              <a:rPr lang="en-US" smtClean="0"/>
              <a:t>11/3/20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611AFA-40D0-4FDE-922F-9497365026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948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" name="Google Shape;2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1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1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3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3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4" Type="http://schemas.openxmlformats.org/officeDocument/2006/relationships/slideLayout" Target="../slideLayouts/slideLayout5.xml"/><Relationship Id="rId5" Type="http://schemas.openxmlformats.org/officeDocument/2006/relationships/notesSlide" Target="../notesSlides/notesSlide9.xml"/><Relationship Id="rId6" Type="http://schemas.openxmlformats.org/officeDocument/2006/relationships/image" Target="../media/image1.png"/><Relationship Id="rId7" Type="http://schemas.openxmlformats.org/officeDocument/2006/relationships/image" Target="../media/image2.png"/><Relationship Id="rId1" Type="http://schemas.openxmlformats.org/officeDocument/2006/relationships/tags" Target="../tags/tag1.xml"/><Relationship Id="rId2" Type="http://schemas.microsoft.com/office/2007/relationships/media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>
            <a:spLocks noGrp="1"/>
          </p:cNvSpPr>
          <p:nvPr>
            <p:ph type="title"/>
          </p:nvPr>
        </p:nvSpPr>
        <p:spPr>
          <a:xfrm>
            <a:off x="838200" y="590664"/>
            <a:ext cx="10515600" cy="670578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 b="1" dirty="0"/>
              <a:t>Lab assignment </a:t>
            </a:r>
            <a:r>
              <a:rPr lang="en-US" sz="3200" b="1" dirty="0" smtClean="0"/>
              <a:t>7: Link State Routing</a:t>
            </a:r>
            <a:endParaRPr sz="3200" b="1" dirty="0"/>
          </a:p>
        </p:txBody>
      </p:sp>
      <p:sp>
        <p:nvSpPr>
          <p:cNvPr id="89" name="Google Shape;89;p1"/>
          <p:cNvSpPr txBox="1">
            <a:spLocks noGrp="1"/>
          </p:cNvSpPr>
          <p:nvPr>
            <p:ph type="body" idx="1"/>
          </p:nvPr>
        </p:nvSpPr>
        <p:spPr>
          <a:xfrm>
            <a:off x="858396" y="1394705"/>
            <a:ext cx="10515600" cy="448860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 dirty="0"/>
              <a:t>Objectives</a:t>
            </a:r>
            <a:endParaRPr dirty="0"/>
          </a:p>
          <a:p>
            <a:pPr marL="685800" lvl="1" indent="-228600">
              <a:buSzPts val="2400"/>
            </a:pPr>
            <a:r>
              <a:rPr lang="en-US" dirty="0" smtClean="0"/>
              <a:t>To </a:t>
            </a:r>
            <a:r>
              <a:rPr lang="en-US" dirty="0"/>
              <a:t>develop link state (LS) routing algorithm</a:t>
            </a:r>
            <a:endParaRPr dirty="0"/>
          </a:p>
          <a:p>
            <a:pPr marL="0" lvl="0" indent="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None/>
            </a:pPr>
            <a:endParaRPr dirty="0"/>
          </a:p>
          <a:p>
            <a:pPr marL="1143000" lvl="2" indent="-101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endParaRPr dirty="0"/>
          </a:p>
        </p:txBody>
      </p:sp>
      <p:pic>
        <p:nvPicPr>
          <p:cNvPr id="90" name="Google Shape;90;p1"/>
          <p:cNvPicPr preferRelativeResize="0"/>
          <p:nvPr/>
        </p:nvPicPr>
        <p:blipFill rotWithShape="1">
          <a:blip r:embed="rId5">
            <a:alphaModFix/>
          </a:blip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2" name="Google Shape;92;p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226800" y="5892800"/>
            <a:ext cx="812800" cy="81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381"/>
    </mc:Choice>
    <mc:Fallback>
      <p:transition spd="slow" advTm="293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e37c9e9fa_0_71"/>
          <p:cNvSpPr txBox="1">
            <a:spLocks noGrp="1"/>
          </p:cNvSpPr>
          <p:nvPr>
            <p:ph type="title"/>
          </p:nvPr>
        </p:nvSpPr>
        <p:spPr>
          <a:xfrm>
            <a:off x="838200" y="590664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 b="1" dirty="0" smtClean="0"/>
              <a:t>Inputs: costs and machines file</a:t>
            </a:r>
            <a:endParaRPr sz="3200" b="1" dirty="0"/>
          </a:p>
        </p:txBody>
      </p:sp>
      <p:pic>
        <p:nvPicPr>
          <p:cNvPr id="98" name="Google Shape;98;g9e37c9e9fa_0_71"/>
          <p:cNvPicPr preferRelativeResize="0"/>
          <p:nvPr/>
        </p:nvPicPr>
        <p:blipFill rotWithShape="1">
          <a:blip r:embed="rId5">
            <a:alphaModFix/>
          </a:blip>
          <a:srcRect r="92607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9e37c9e9fa_0_71"/>
          <p:cNvSpPr txBox="1"/>
          <p:nvPr/>
        </p:nvSpPr>
        <p:spPr>
          <a:xfrm>
            <a:off x="1328736" y="6244282"/>
            <a:ext cx="10734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g9e37c9e9fa_0_7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226800" y="58928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9e37c9e9fa_0_71"/>
          <p:cNvSpPr txBox="1"/>
          <p:nvPr/>
        </p:nvSpPr>
        <p:spPr>
          <a:xfrm>
            <a:off x="1267625" y="1833050"/>
            <a:ext cx="10086300" cy="3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9e37c9e9fa_0_71"/>
          <p:cNvSpPr txBox="1"/>
          <p:nvPr/>
        </p:nvSpPr>
        <p:spPr>
          <a:xfrm>
            <a:off x="838200" y="1363014"/>
            <a:ext cx="10388700" cy="4789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>
              <a:buFont typeface="Arial" charset="0"/>
              <a:buChar char="•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The file containing </a:t>
            </a:r>
            <a:r>
              <a:rPr lang="en-US" sz="2100" b="1" dirty="0">
                <a:latin typeface="Calibri" charset="0"/>
                <a:ea typeface="Calibri" charset="0"/>
                <a:cs typeface="Calibri" charset="0"/>
              </a:rPr>
              <a:t>costs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 should look something like this:</a:t>
            </a:r>
          </a:p>
          <a:p>
            <a:pPr algn="ctr"/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  0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	1	1	100</a:t>
            </a:r>
          </a:p>
          <a:p>
            <a:pPr algn="ctr"/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1	0	100	1</a:t>
            </a:r>
          </a:p>
          <a:p>
            <a:pPr algn="ctr"/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1	100	0	1</a:t>
            </a:r>
          </a:p>
          <a:p>
            <a:pPr algn="ctr"/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100	1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	1	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0</a:t>
            </a:r>
          </a:p>
          <a:p>
            <a:pPr algn="ctr"/>
            <a:endParaRPr lang="en-US" sz="2100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>
              <a:buFont typeface="Arial" charset="0"/>
              <a:buChar char="•"/>
            </a:pPr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100 or 0 means the the nodes are not connected.</a:t>
            </a:r>
          </a:p>
          <a:p>
            <a:pPr marL="342900" lvl="0" indent="-342900">
              <a:buFont typeface="Arial" charset="0"/>
              <a:buChar char="•"/>
            </a:pPr>
            <a:endParaRPr lang="en-US" sz="2100" dirty="0" smtClean="0">
              <a:latin typeface="Calibri" charset="0"/>
              <a:ea typeface="Calibri" charset="0"/>
              <a:cs typeface="Calibri" charset="0"/>
            </a:endParaRPr>
          </a:p>
          <a:p>
            <a:pPr marL="342900" lvl="0" indent="-342900">
              <a:buFont typeface="Arial" charset="0"/>
              <a:buChar char="•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T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he 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file containing </a:t>
            </a:r>
            <a:r>
              <a:rPr lang="en-US" sz="2100" b="1" dirty="0">
                <a:latin typeface="Calibri" charset="0"/>
                <a:ea typeface="Calibri" charset="0"/>
                <a:cs typeface="Calibri" charset="0"/>
              </a:rPr>
              <a:t>nodes/machines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 should look something like this:</a:t>
            </a:r>
          </a:p>
          <a:p>
            <a:pPr algn="ctr"/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linux60808 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&lt;</a:t>
            </a:r>
            <a:r>
              <a:rPr lang="en-US" sz="2100" dirty="0" err="1" smtClean="0">
                <a:latin typeface="Calibri" charset="0"/>
                <a:ea typeface="Calibri" charset="0"/>
                <a:cs typeface="Calibri" charset="0"/>
              </a:rPr>
              <a:t>ip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&gt;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	5000</a:t>
            </a:r>
          </a:p>
          <a:p>
            <a:pPr algn="ctr"/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linux60808 &lt;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ip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&gt;	6000</a:t>
            </a:r>
          </a:p>
          <a:p>
            <a:pPr algn="ctr"/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linux60808 &lt;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ip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&gt;	7000</a:t>
            </a:r>
          </a:p>
          <a:p>
            <a:pPr algn="ctr"/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linux60808 &lt;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ip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&gt;	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8000</a:t>
            </a:r>
            <a:endParaRPr lang="en-US" sz="2100" dirty="0">
              <a:latin typeface="Calibri" charset="0"/>
              <a:ea typeface="Calibri" charset="0"/>
              <a:cs typeface="Calibri" charset="0"/>
            </a:endParaRPr>
          </a:p>
          <a:p>
            <a:pPr marL="457200" lvl="2" indent="-361950">
              <a:buSzPts val="2100"/>
              <a:buFont typeface="Calibri"/>
              <a:buChar char="●"/>
            </a:pPr>
            <a:r>
              <a:rPr lang="en-US" sz="2100" dirty="0" smtClean="0">
                <a:latin typeface="Calibri" charset="0"/>
                <a:ea typeface="Calibri" charset="0"/>
                <a:cs typeface="Calibri" charset="0"/>
                <a:sym typeface="Calibri"/>
              </a:rPr>
              <a:t>Replace &lt;</a:t>
            </a:r>
            <a:r>
              <a:rPr lang="en-US" sz="2100" dirty="0" err="1" smtClean="0">
                <a:latin typeface="Calibri" charset="0"/>
                <a:ea typeface="Calibri" charset="0"/>
                <a:cs typeface="Calibri" charset="0"/>
                <a:sym typeface="Calibri"/>
              </a:rPr>
              <a:t>ip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  <a:sym typeface="Calibri"/>
              </a:rPr>
              <a:t>&gt; with the </a:t>
            </a:r>
            <a:r>
              <a:rPr lang="en-US" sz="2100" dirty="0" err="1" smtClean="0">
                <a:latin typeface="Calibri" charset="0"/>
                <a:ea typeface="Calibri" charset="0"/>
                <a:cs typeface="Calibri" charset="0"/>
                <a:sym typeface="Calibri"/>
              </a:rPr>
              <a:t>ip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  <a:sym typeface="Calibri"/>
              </a:rPr>
              <a:t> address of your machine or “localhost”</a:t>
            </a:r>
            <a:endParaRPr lang="en-US" sz="2100" dirty="0">
              <a:latin typeface="Calibri" charset="0"/>
              <a:ea typeface="Calibri" charset="0"/>
              <a:cs typeface="Calibri" charset="0"/>
              <a:sym typeface="Calibri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7264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500"/>
    </mc:Choice>
    <mc:Fallback>
      <p:transition spd="slow" advTm="61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e37c9e9fa_0_71"/>
          <p:cNvSpPr txBox="1">
            <a:spLocks noGrp="1"/>
          </p:cNvSpPr>
          <p:nvPr>
            <p:ph type="title"/>
          </p:nvPr>
        </p:nvSpPr>
        <p:spPr>
          <a:xfrm>
            <a:off x="838200" y="590664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 b="1" dirty="0" smtClean="0"/>
              <a:t>Structure of the program</a:t>
            </a:r>
            <a:endParaRPr sz="3200" b="1" dirty="0"/>
          </a:p>
        </p:txBody>
      </p:sp>
      <p:pic>
        <p:nvPicPr>
          <p:cNvPr id="98" name="Google Shape;98;g9e37c9e9fa_0_71"/>
          <p:cNvPicPr preferRelativeResize="0"/>
          <p:nvPr/>
        </p:nvPicPr>
        <p:blipFill rotWithShape="1">
          <a:blip r:embed="rId5">
            <a:alphaModFix/>
          </a:blip>
          <a:srcRect r="92607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9e37c9e9fa_0_71"/>
          <p:cNvSpPr txBox="1"/>
          <p:nvPr/>
        </p:nvSpPr>
        <p:spPr>
          <a:xfrm>
            <a:off x="1328736" y="6244282"/>
            <a:ext cx="10734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g9e37c9e9fa_0_7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226800" y="58928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9e37c9e9fa_0_71"/>
          <p:cNvSpPr txBox="1"/>
          <p:nvPr/>
        </p:nvSpPr>
        <p:spPr>
          <a:xfrm>
            <a:off x="1267625" y="1833050"/>
            <a:ext cx="10086300" cy="3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38201" y="1579455"/>
            <a:ext cx="10515600" cy="23544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/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 </a:t>
            </a:r>
          </a:p>
          <a:p>
            <a:pPr marL="342900" lvl="0" indent="-342900">
              <a:buFont typeface="Symbol" charset="2"/>
              <a:buChar char="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Structure of the program:</a:t>
            </a:r>
          </a:p>
          <a:p>
            <a:pPr marL="742950" lvl="1" indent="-285750">
              <a:buFont typeface="Courier New" charset="0"/>
              <a:buChar char="o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Initialize global variables</a:t>
            </a:r>
          </a:p>
          <a:p>
            <a:pPr marL="1143000" lvl="2" indent="-228600">
              <a:buFont typeface="Wingdings" charset="2"/>
              <a:buChar char=""/>
            </a:pP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struct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 machines </a:t>
            </a:r>
          </a:p>
          <a:p>
            <a:pPr marL="1600200" lvl="3" indent="-228600">
              <a:buFont typeface="Symbol" charset="2"/>
              <a:buChar char="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Containing name, 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ip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 and, port</a:t>
            </a:r>
          </a:p>
          <a:p>
            <a:pPr marL="1143000" lvl="2" indent="-228600">
              <a:buFont typeface="Wingdings" charset="2"/>
              <a:buChar char="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Initialize the arrays we would require</a:t>
            </a:r>
          </a:p>
          <a:p>
            <a:pPr marL="1600200" lvl="3" indent="-228600">
              <a:buFont typeface="Symbol" charset="2"/>
              <a:buChar char="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machines, costs, distances 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…</a:t>
            </a:r>
            <a:endParaRPr lang="en-US" sz="21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92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102"/>
    </mc:Choice>
    <mc:Fallback>
      <p:transition spd="slow" advTm="471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e37c9e9fa_0_71"/>
          <p:cNvSpPr txBox="1">
            <a:spLocks noGrp="1"/>
          </p:cNvSpPr>
          <p:nvPr>
            <p:ph type="title"/>
          </p:nvPr>
        </p:nvSpPr>
        <p:spPr>
          <a:xfrm>
            <a:off x="838200" y="590664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 b="1" dirty="0" smtClean="0"/>
              <a:t>Structure of the program</a:t>
            </a:r>
            <a:endParaRPr sz="3200" b="1" dirty="0"/>
          </a:p>
        </p:txBody>
      </p:sp>
      <p:pic>
        <p:nvPicPr>
          <p:cNvPr id="98" name="Google Shape;98;g9e37c9e9fa_0_71"/>
          <p:cNvPicPr preferRelativeResize="0"/>
          <p:nvPr/>
        </p:nvPicPr>
        <p:blipFill rotWithShape="1">
          <a:blip r:embed="rId5">
            <a:alphaModFix/>
          </a:blip>
          <a:srcRect r="92607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9e37c9e9fa_0_71"/>
          <p:cNvSpPr txBox="1"/>
          <p:nvPr/>
        </p:nvSpPr>
        <p:spPr>
          <a:xfrm>
            <a:off x="1328736" y="6244282"/>
            <a:ext cx="10734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g9e37c9e9fa_0_71"/>
          <p:cNvSpPr txBox="1"/>
          <p:nvPr/>
        </p:nvSpPr>
        <p:spPr>
          <a:xfrm>
            <a:off x="1267625" y="1833050"/>
            <a:ext cx="10086300" cy="3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838201" y="1338825"/>
            <a:ext cx="10515600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742950" lvl="1" indent="-285750">
              <a:buFont typeface="Courier New" charset="0"/>
              <a:buChar char="o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inside the main function</a:t>
            </a:r>
          </a:p>
          <a:p>
            <a:pPr marL="1143000" lvl="2" indent="-228600">
              <a:buFont typeface="Wingdings" charset="2"/>
              <a:buChar char="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obtain initialization parameters via 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argv</a:t>
            </a:r>
            <a:endParaRPr lang="en-US" sz="2100" dirty="0">
              <a:latin typeface="Calibri" charset="0"/>
              <a:ea typeface="Calibri" charset="0"/>
              <a:cs typeface="Calibri" charset="0"/>
            </a:endParaRPr>
          </a:p>
          <a:p>
            <a:pPr marL="1143000" lvl="2" indent="-228600">
              <a:buFont typeface="Wingdings" charset="2"/>
              <a:buChar char="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Initialization of network elements</a:t>
            </a:r>
          </a:p>
          <a:p>
            <a:pPr marL="1600200" lvl="3" indent="-228600">
              <a:buFont typeface="Symbol" charset="2"/>
              <a:buChar char="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Socket, address … </a:t>
            </a:r>
          </a:p>
          <a:p>
            <a:pPr marL="1143000" lvl="2" indent="-228600">
              <a:buFont typeface="Wingdings" charset="2"/>
              <a:buChar char="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Read data from files into the matrices using 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fscanf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()</a:t>
            </a:r>
          </a:p>
          <a:p>
            <a:pPr marL="1600200" lvl="3" indent="-228600">
              <a:buFont typeface="Symbol" charset="2"/>
              <a:buChar char="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Costs and machines</a:t>
            </a:r>
          </a:p>
          <a:p>
            <a:pPr marL="1143000" lvl="2" indent="-228600">
              <a:buFont typeface="Wingdings" charset="2"/>
              <a:buChar char="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Thread-1</a:t>
            </a:r>
          </a:p>
          <a:p>
            <a:pPr marL="1600200" lvl="3" indent="-228600">
              <a:buFont typeface="Symbol" charset="2"/>
              <a:buChar char="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Updates the matrix containing the costs of the neighbors on receiving a message from other nodes.</a:t>
            </a:r>
          </a:p>
          <a:p>
            <a:pPr marL="1143000" lvl="2" indent="-228600">
              <a:buFont typeface="Wingdings" charset="2"/>
              <a:buChar char="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Thread-2</a:t>
            </a:r>
          </a:p>
          <a:p>
            <a:pPr marL="1600200" lvl="3" indent="-228600">
              <a:buFont typeface="Symbol" charset="2"/>
              <a:buChar char="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In case of any change in the cost of the neighbors’ path, it accepts user input, updates the matrix containing the </a:t>
            </a:r>
            <a:r>
              <a:rPr lang="en-US" sz="2100" i="1" dirty="0">
                <a:latin typeface="Calibri" charset="0"/>
                <a:ea typeface="Calibri" charset="0"/>
                <a:cs typeface="Calibri" charset="0"/>
              </a:rPr>
              <a:t>costs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 of the neighbors and notifies the other nodes about the change</a:t>
            </a:r>
          </a:p>
          <a:p>
            <a:pPr marL="1143000" lvl="2" indent="-228600">
              <a:buFont typeface="Wingdings" charset="2"/>
              <a:buChar char="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Thread-3</a:t>
            </a:r>
          </a:p>
          <a:p>
            <a:pPr marL="1600200" lvl="3" indent="-228600">
              <a:buFont typeface="Symbol" charset="2"/>
              <a:buChar char="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Runs Dijkstra’s algorithm (calculating the shortest path) and updates the costs and distances arrays</a:t>
            </a:r>
            <a:endParaRPr lang="en-US" sz="2100" dirty="0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" name="Sound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8589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972"/>
    </mc:Choice>
    <mc:Fallback>
      <p:transition spd="slow" advTm="1409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e37c9e9fa_0_71"/>
          <p:cNvSpPr txBox="1">
            <a:spLocks noGrp="1"/>
          </p:cNvSpPr>
          <p:nvPr>
            <p:ph type="title"/>
          </p:nvPr>
        </p:nvSpPr>
        <p:spPr>
          <a:xfrm>
            <a:off x="838200" y="590664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 b="1" dirty="0" err="1" smtClean="0"/>
              <a:t>Mutex</a:t>
            </a:r>
            <a:r>
              <a:rPr lang="en-US" sz="3200" b="1" dirty="0" smtClean="0"/>
              <a:t> lock and unlock</a:t>
            </a:r>
            <a:endParaRPr sz="3200" b="1" dirty="0"/>
          </a:p>
        </p:txBody>
      </p:sp>
      <p:pic>
        <p:nvPicPr>
          <p:cNvPr id="98" name="Google Shape;98;g9e37c9e9fa_0_71"/>
          <p:cNvPicPr preferRelativeResize="0"/>
          <p:nvPr/>
        </p:nvPicPr>
        <p:blipFill rotWithShape="1">
          <a:blip r:embed="rId5">
            <a:alphaModFix/>
          </a:blip>
          <a:srcRect r="92607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9e37c9e9fa_0_71"/>
          <p:cNvSpPr txBox="1"/>
          <p:nvPr/>
        </p:nvSpPr>
        <p:spPr>
          <a:xfrm>
            <a:off x="1328736" y="6244282"/>
            <a:ext cx="10734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g9e37c9e9fa_0_7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226800" y="58928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9e37c9e9fa_0_71"/>
          <p:cNvSpPr txBox="1"/>
          <p:nvPr/>
        </p:nvSpPr>
        <p:spPr>
          <a:xfrm>
            <a:off x="722194" y="1412943"/>
            <a:ext cx="10086300" cy="3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1"/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Use 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mutex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(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pthread_mutex_lock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and 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pthread_mutex_unlock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) while accessing the costs matrix</a:t>
            </a:r>
          </a:p>
          <a:p>
            <a:pPr lvl="1"/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try printing out the values of matrices and arrays frequently to verify your logic</a:t>
            </a:r>
          </a:p>
          <a:p>
            <a:pPr lvl="2"/>
            <a:r>
              <a:rPr lang="en-US" sz="2000" u="sng" dirty="0" smtClean="0">
                <a:latin typeface="Calibri" charset="0"/>
                <a:ea typeface="Calibri" charset="0"/>
                <a:cs typeface="Calibri" charset="0"/>
              </a:rPr>
              <a:t>for </a:t>
            </a:r>
            <a:r>
              <a:rPr lang="en-US" sz="2000" u="sng" dirty="0">
                <a:latin typeface="Calibri" charset="0"/>
                <a:ea typeface="Calibri" charset="0"/>
                <a:cs typeface="Calibri" charset="0"/>
              </a:rPr>
              <a:t>example: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void 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print_costs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(void)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{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int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, j;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for (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= 0; 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&lt; N; 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++)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{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	for (j = 0; j &lt; N; 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j++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)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	{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		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pthread_mutex_lock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(&amp;lock);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		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printf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("%d ", costs[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i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][j]);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		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pthread_mutex_unlock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(&amp;lock);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	}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	</a:t>
            </a:r>
            <a:r>
              <a:rPr lang="en-US" sz="2000" dirty="0" err="1">
                <a:latin typeface="Calibri" charset="0"/>
                <a:ea typeface="Calibri" charset="0"/>
                <a:cs typeface="Calibri" charset="0"/>
              </a:rPr>
              <a:t>printf</a:t>
            </a:r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 ("\n");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	}</a:t>
            </a:r>
          </a:p>
          <a:p>
            <a:r>
              <a:rPr lang="en-US" sz="2000" dirty="0">
                <a:latin typeface="Calibri" charset="0"/>
                <a:ea typeface="Calibri" charset="0"/>
                <a:cs typeface="Calibri" charset="0"/>
              </a:rPr>
              <a:t>}</a:t>
            </a: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50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962"/>
    </mc:Choice>
    <mc:Fallback>
      <p:transition spd="slow" advTm="749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e37c9e9fa_0_71"/>
          <p:cNvSpPr txBox="1">
            <a:spLocks noGrp="1"/>
          </p:cNvSpPr>
          <p:nvPr>
            <p:ph type="title"/>
          </p:nvPr>
        </p:nvSpPr>
        <p:spPr>
          <a:xfrm>
            <a:off x="838200" y="590664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</a:pPr>
            <a:r>
              <a:rPr lang="en-US" sz="3200" b="1" dirty="0" smtClean="0"/>
              <a:t>Deliverables</a:t>
            </a:r>
            <a:endParaRPr sz="3200" b="1" dirty="0"/>
          </a:p>
        </p:txBody>
      </p:sp>
      <p:pic>
        <p:nvPicPr>
          <p:cNvPr id="98" name="Google Shape;98;g9e37c9e9fa_0_71"/>
          <p:cNvPicPr preferRelativeResize="0"/>
          <p:nvPr/>
        </p:nvPicPr>
        <p:blipFill rotWithShape="1">
          <a:blip r:embed="rId5">
            <a:alphaModFix/>
          </a:blip>
          <a:srcRect r="92607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g9e37c9e9fa_0_71"/>
          <p:cNvSpPr txBox="1"/>
          <p:nvPr/>
        </p:nvSpPr>
        <p:spPr>
          <a:xfrm>
            <a:off x="1328736" y="6244282"/>
            <a:ext cx="107346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r>
            <a:r>
              <a:rPr lang="en-US"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| JAY SHETH | COEN 146L </a:t>
            </a:r>
            <a:endParaRPr sz="18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g9e37c9e9fa_0_71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1226800" y="5892800"/>
            <a:ext cx="812800" cy="812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g9e37c9e9fa_0_71"/>
          <p:cNvSpPr txBox="1"/>
          <p:nvPr/>
        </p:nvSpPr>
        <p:spPr>
          <a:xfrm>
            <a:off x="1267625" y="1833050"/>
            <a:ext cx="10086300" cy="395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2" name="Google Shape;102;g9e37c9e9fa_0_71"/>
          <p:cNvSpPr txBox="1"/>
          <p:nvPr/>
        </p:nvSpPr>
        <p:spPr>
          <a:xfrm>
            <a:off x="838200" y="1618075"/>
            <a:ext cx="10388700" cy="156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●"/>
            </a:pPr>
            <a:r>
              <a:rPr lang="en-US" sz="2100" dirty="0" smtClean="0">
                <a:latin typeface="Calibri"/>
                <a:ea typeface="Calibri"/>
                <a:cs typeface="Calibri"/>
                <a:sym typeface="Calibri"/>
              </a:rPr>
              <a:t>Use the </a:t>
            </a:r>
            <a:r>
              <a:rPr lang="en-US" sz="2100" dirty="0" err="1" smtClean="0">
                <a:latin typeface="Calibri"/>
                <a:ea typeface="Calibri"/>
                <a:cs typeface="Calibri"/>
                <a:sym typeface="Calibri"/>
              </a:rPr>
              <a:t>barebone</a:t>
            </a:r>
            <a:r>
              <a:rPr lang="en-US" sz="2100" dirty="0" smtClean="0">
                <a:latin typeface="Calibri"/>
                <a:ea typeface="Calibri"/>
                <a:cs typeface="Calibri"/>
                <a:sym typeface="Calibri"/>
              </a:rPr>
              <a:t> file, a file containing the costs/</a:t>
            </a:r>
            <a:r>
              <a:rPr lang="en-US" sz="2100" dirty="0" err="1" smtClean="0">
                <a:latin typeface="Calibri"/>
                <a:ea typeface="Calibri"/>
                <a:cs typeface="Calibri"/>
                <a:sym typeface="Calibri"/>
              </a:rPr>
              <a:t>adjecancy</a:t>
            </a:r>
            <a:r>
              <a:rPr lang="en-US" sz="2100" dirty="0" smtClean="0">
                <a:latin typeface="Calibri"/>
                <a:ea typeface="Calibri"/>
                <a:cs typeface="Calibri"/>
                <a:sym typeface="Calibri"/>
              </a:rPr>
              <a:t> matrix, and details about the links in the network. </a:t>
            </a:r>
            <a:endParaRPr lang="en-US" sz="2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457200" marR="0" lvl="0" indent="-3619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Calibri"/>
              <a:buChar char="●"/>
            </a:pPr>
            <a:r>
              <a:rPr lang="en-US" sz="2100" dirty="0" smtClean="0">
                <a:latin typeface="Calibri"/>
                <a:ea typeface="Calibri"/>
                <a:cs typeface="Calibri"/>
                <a:sym typeface="Calibri"/>
              </a:rPr>
              <a:t>Complete the code where mentioned, or necessary</a:t>
            </a:r>
            <a:endParaRPr lang="en-US" sz="2100" dirty="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724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291"/>
    </mc:Choice>
    <mc:Fallback>
      <p:transition spd="slow" advTm="57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46CD1C-A3DF-4B62-A6D3-919B51583ABF}" type="slidenum">
              <a:rPr lang="en-US" smtClean="0"/>
              <a:pPr/>
              <a:t>2</a:t>
            </a:fld>
            <a:endParaRPr lang="en-US" dirty="0"/>
          </a:p>
        </p:txBody>
      </p:sp>
      <p:grpSp>
        <p:nvGrpSpPr>
          <p:cNvPr id="712707" name="Group 3"/>
          <p:cNvGrpSpPr>
            <a:grpSpLocks/>
          </p:cNvGrpSpPr>
          <p:nvPr/>
        </p:nvGrpSpPr>
        <p:grpSpPr bwMode="auto">
          <a:xfrm>
            <a:off x="2444751" y="1495425"/>
            <a:ext cx="3571875" cy="2236788"/>
            <a:chOff x="3162" y="1071"/>
            <a:chExt cx="2250" cy="1409"/>
          </a:xfrm>
        </p:grpSpPr>
        <p:sp>
          <p:nvSpPr>
            <p:cNvPr id="712708" name="Freeform 4"/>
            <p:cNvSpPr>
              <a:spLocks/>
            </p:cNvSpPr>
            <p:nvPr/>
          </p:nvSpPr>
          <p:spPr bwMode="auto">
            <a:xfrm>
              <a:off x="3162" y="1071"/>
              <a:ext cx="2250" cy="1409"/>
            </a:xfrm>
            <a:custGeom>
              <a:avLst/>
              <a:gdLst>
                <a:gd name="T0" fmla="*/ 0 w 2250"/>
                <a:gd name="T1" fmla="*/ 624 h 1409"/>
                <a:gd name="T2" fmla="*/ 219 w 2250"/>
                <a:gd name="T3" fmla="*/ 321 h 1409"/>
                <a:gd name="T4" fmla="*/ 529 w 2250"/>
                <a:gd name="T5" fmla="*/ 35 h 1409"/>
                <a:gd name="T6" fmla="*/ 1551 w 2250"/>
                <a:gd name="T7" fmla="*/ 111 h 1409"/>
                <a:gd name="T8" fmla="*/ 1968 w 2250"/>
                <a:gd name="T9" fmla="*/ 483 h 1409"/>
                <a:gd name="T10" fmla="*/ 2199 w 2250"/>
                <a:gd name="T11" fmla="*/ 906 h 1409"/>
                <a:gd name="T12" fmla="*/ 1659 w 2250"/>
                <a:gd name="T13" fmla="*/ 1314 h 1409"/>
                <a:gd name="T14" fmla="*/ 993 w 2250"/>
                <a:gd name="T15" fmla="*/ 1386 h 1409"/>
                <a:gd name="T16" fmla="*/ 465 w 2250"/>
                <a:gd name="T17" fmla="*/ 1356 h 1409"/>
                <a:gd name="T18" fmla="*/ 102 w 2250"/>
                <a:gd name="T19" fmla="*/ 1068 h 1409"/>
                <a:gd name="T20" fmla="*/ 0 w 2250"/>
                <a:gd name="T21" fmla="*/ 624 h 1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50" h="1409">
                  <a:moveTo>
                    <a:pt x="0" y="624"/>
                  </a:moveTo>
                  <a:cubicBezTo>
                    <a:pt x="5" y="506"/>
                    <a:pt x="131" y="419"/>
                    <a:pt x="219" y="321"/>
                  </a:cubicBezTo>
                  <a:cubicBezTo>
                    <a:pt x="307" y="223"/>
                    <a:pt x="307" y="70"/>
                    <a:pt x="529" y="35"/>
                  </a:cubicBezTo>
                  <a:cubicBezTo>
                    <a:pt x="751" y="0"/>
                    <a:pt x="1311" y="36"/>
                    <a:pt x="1551" y="111"/>
                  </a:cubicBezTo>
                  <a:cubicBezTo>
                    <a:pt x="1791" y="186"/>
                    <a:pt x="1860" y="351"/>
                    <a:pt x="1968" y="483"/>
                  </a:cubicBezTo>
                  <a:cubicBezTo>
                    <a:pt x="2076" y="615"/>
                    <a:pt x="2250" y="767"/>
                    <a:pt x="2199" y="906"/>
                  </a:cubicBezTo>
                  <a:cubicBezTo>
                    <a:pt x="2148" y="1045"/>
                    <a:pt x="1860" y="1234"/>
                    <a:pt x="1659" y="1314"/>
                  </a:cubicBezTo>
                  <a:cubicBezTo>
                    <a:pt x="1458" y="1394"/>
                    <a:pt x="1192" y="1379"/>
                    <a:pt x="993" y="1386"/>
                  </a:cubicBezTo>
                  <a:cubicBezTo>
                    <a:pt x="794" y="1393"/>
                    <a:pt x="613" y="1409"/>
                    <a:pt x="465" y="1356"/>
                  </a:cubicBezTo>
                  <a:cubicBezTo>
                    <a:pt x="317" y="1303"/>
                    <a:pt x="180" y="1190"/>
                    <a:pt x="102" y="1068"/>
                  </a:cubicBezTo>
                  <a:cubicBezTo>
                    <a:pt x="24" y="946"/>
                    <a:pt x="21" y="716"/>
                    <a:pt x="0" y="624"/>
                  </a:cubicBezTo>
                  <a:close/>
                </a:path>
              </a:pathLst>
            </a:custGeom>
            <a:solidFill>
              <a:srgbClr val="99CCFF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09" name="Freeform 5"/>
            <p:cNvSpPr>
              <a:spLocks/>
            </p:cNvSpPr>
            <p:nvPr/>
          </p:nvSpPr>
          <p:spPr bwMode="auto">
            <a:xfrm>
              <a:off x="3498" y="1620"/>
              <a:ext cx="342" cy="186"/>
            </a:xfrm>
            <a:custGeom>
              <a:avLst/>
              <a:gdLst>
                <a:gd name="T0" fmla="*/ 0 w 342"/>
                <a:gd name="T1" fmla="*/ 186 h 186"/>
                <a:gd name="T2" fmla="*/ 342 w 342"/>
                <a:gd name="T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42" h="186">
                  <a:moveTo>
                    <a:pt x="0" y="186"/>
                  </a:moveTo>
                  <a:lnTo>
                    <a:pt x="342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10" name="Oval 6"/>
            <p:cNvSpPr>
              <a:spLocks noChangeArrowheads="1"/>
            </p:cNvSpPr>
            <p:nvPr/>
          </p:nvSpPr>
          <p:spPr bwMode="auto">
            <a:xfrm>
              <a:off x="3238" y="1862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11" name="Line 7"/>
            <p:cNvSpPr>
              <a:spLocks noChangeShapeType="1"/>
            </p:cNvSpPr>
            <p:nvPr/>
          </p:nvSpPr>
          <p:spPr bwMode="auto">
            <a:xfrm>
              <a:off x="3238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12" name="Line 8"/>
            <p:cNvSpPr>
              <a:spLocks noChangeShapeType="1"/>
            </p:cNvSpPr>
            <p:nvPr/>
          </p:nvSpPr>
          <p:spPr bwMode="auto">
            <a:xfrm>
              <a:off x="3551" y="1855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13" name="Rectangle 9"/>
            <p:cNvSpPr>
              <a:spLocks noChangeArrowheads="1"/>
            </p:cNvSpPr>
            <p:nvPr/>
          </p:nvSpPr>
          <p:spPr bwMode="auto">
            <a:xfrm>
              <a:off x="3238" y="1855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14" name="Oval 10"/>
            <p:cNvSpPr>
              <a:spLocks noChangeArrowheads="1"/>
            </p:cNvSpPr>
            <p:nvPr/>
          </p:nvSpPr>
          <p:spPr bwMode="auto">
            <a:xfrm>
              <a:off x="3235" y="1796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15" name="Oval 11"/>
            <p:cNvSpPr>
              <a:spLocks noChangeArrowheads="1"/>
            </p:cNvSpPr>
            <p:nvPr/>
          </p:nvSpPr>
          <p:spPr bwMode="auto">
            <a:xfrm>
              <a:off x="3712" y="224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16" name="Line 12"/>
            <p:cNvSpPr>
              <a:spLocks noChangeShapeType="1"/>
            </p:cNvSpPr>
            <p:nvPr/>
          </p:nvSpPr>
          <p:spPr bwMode="auto">
            <a:xfrm>
              <a:off x="3712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17" name="Line 13"/>
            <p:cNvSpPr>
              <a:spLocks noChangeShapeType="1"/>
            </p:cNvSpPr>
            <p:nvPr/>
          </p:nvSpPr>
          <p:spPr bwMode="auto">
            <a:xfrm>
              <a:off x="4025" y="224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18" name="Rectangle 14"/>
            <p:cNvSpPr>
              <a:spLocks noChangeArrowheads="1"/>
            </p:cNvSpPr>
            <p:nvPr/>
          </p:nvSpPr>
          <p:spPr bwMode="auto">
            <a:xfrm>
              <a:off x="3712" y="224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19" name="Oval 15"/>
            <p:cNvSpPr>
              <a:spLocks noChangeArrowheads="1"/>
            </p:cNvSpPr>
            <p:nvPr/>
          </p:nvSpPr>
          <p:spPr bwMode="auto">
            <a:xfrm>
              <a:off x="3709" y="218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20" name="Oval 16"/>
            <p:cNvSpPr>
              <a:spLocks noChangeArrowheads="1"/>
            </p:cNvSpPr>
            <p:nvPr/>
          </p:nvSpPr>
          <p:spPr bwMode="auto">
            <a:xfrm>
              <a:off x="3708" y="1559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21" name="Line 17"/>
            <p:cNvSpPr>
              <a:spLocks noChangeShapeType="1"/>
            </p:cNvSpPr>
            <p:nvPr/>
          </p:nvSpPr>
          <p:spPr bwMode="auto">
            <a:xfrm>
              <a:off x="3708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22" name="Line 18"/>
            <p:cNvSpPr>
              <a:spLocks noChangeShapeType="1"/>
            </p:cNvSpPr>
            <p:nvPr/>
          </p:nvSpPr>
          <p:spPr bwMode="auto">
            <a:xfrm>
              <a:off x="4021" y="1552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23" name="Rectangle 19"/>
            <p:cNvSpPr>
              <a:spLocks noChangeArrowheads="1"/>
            </p:cNvSpPr>
            <p:nvPr/>
          </p:nvSpPr>
          <p:spPr bwMode="auto">
            <a:xfrm>
              <a:off x="3708" y="1552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24" name="Oval 20"/>
            <p:cNvSpPr>
              <a:spLocks noChangeArrowheads="1"/>
            </p:cNvSpPr>
            <p:nvPr/>
          </p:nvSpPr>
          <p:spPr bwMode="auto">
            <a:xfrm>
              <a:off x="3705" y="1493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25" name="Oval 21"/>
            <p:cNvSpPr>
              <a:spLocks noChangeArrowheads="1"/>
            </p:cNvSpPr>
            <p:nvPr/>
          </p:nvSpPr>
          <p:spPr bwMode="auto">
            <a:xfrm>
              <a:off x="4391" y="1555"/>
              <a:ext cx="312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26" name="Line 22"/>
            <p:cNvSpPr>
              <a:spLocks noChangeShapeType="1"/>
            </p:cNvSpPr>
            <p:nvPr/>
          </p:nvSpPr>
          <p:spPr bwMode="auto">
            <a:xfrm>
              <a:off x="4391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27" name="Line 23"/>
            <p:cNvSpPr>
              <a:spLocks noChangeShapeType="1"/>
            </p:cNvSpPr>
            <p:nvPr/>
          </p:nvSpPr>
          <p:spPr bwMode="auto">
            <a:xfrm>
              <a:off x="4703" y="154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28" name="Rectangle 24"/>
            <p:cNvSpPr>
              <a:spLocks noChangeArrowheads="1"/>
            </p:cNvSpPr>
            <p:nvPr/>
          </p:nvSpPr>
          <p:spPr bwMode="auto">
            <a:xfrm>
              <a:off x="4391" y="1548"/>
              <a:ext cx="309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29" name="Oval 25"/>
            <p:cNvSpPr>
              <a:spLocks noChangeArrowheads="1"/>
            </p:cNvSpPr>
            <p:nvPr/>
          </p:nvSpPr>
          <p:spPr bwMode="auto">
            <a:xfrm>
              <a:off x="4394" y="1492"/>
              <a:ext cx="312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30" name="Oval 26"/>
            <p:cNvSpPr>
              <a:spLocks noChangeArrowheads="1"/>
            </p:cNvSpPr>
            <p:nvPr/>
          </p:nvSpPr>
          <p:spPr bwMode="auto">
            <a:xfrm>
              <a:off x="4401" y="2246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31" name="Line 27"/>
            <p:cNvSpPr>
              <a:spLocks noChangeShapeType="1"/>
            </p:cNvSpPr>
            <p:nvPr/>
          </p:nvSpPr>
          <p:spPr bwMode="auto">
            <a:xfrm>
              <a:off x="4401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32" name="Line 28"/>
            <p:cNvSpPr>
              <a:spLocks noChangeShapeType="1"/>
            </p:cNvSpPr>
            <p:nvPr/>
          </p:nvSpPr>
          <p:spPr bwMode="auto">
            <a:xfrm>
              <a:off x="4714" y="2239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33" name="Rectangle 29"/>
            <p:cNvSpPr>
              <a:spLocks noChangeArrowheads="1"/>
            </p:cNvSpPr>
            <p:nvPr/>
          </p:nvSpPr>
          <p:spPr bwMode="auto">
            <a:xfrm>
              <a:off x="4401" y="2239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34" name="Oval 30"/>
            <p:cNvSpPr>
              <a:spLocks noChangeArrowheads="1"/>
            </p:cNvSpPr>
            <p:nvPr/>
          </p:nvSpPr>
          <p:spPr bwMode="auto">
            <a:xfrm>
              <a:off x="4398" y="2180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35" name="Oval 31"/>
            <p:cNvSpPr>
              <a:spLocks noChangeArrowheads="1"/>
            </p:cNvSpPr>
            <p:nvPr/>
          </p:nvSpPr>
          <p:spPr bwMode="auto">
            <a:xfrm>
              <a:off x="4966" y="1905"/>
              <a:ext cx="313" cy="81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36" name="Line 32"/>
            <p:cNvSpPr>
              <a:spLocks noChangeShapeType="1"/>
            </p:cNvSpPr>
            <p:nvPr/>
          </p:nvSpPr>
          <p:spPr bwMode="auto">
            <a:xfrm>
              <a:off x="4966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37" name="Line 33"/>
            <p:cNvSpPr>
              <a:spLocks noChangeShapeType="1"/>
            </p:cNvSpPr>
            <p:nvPr/>
          </p:nvSpPr>
          <p:spPr bwMode="auto">
            <a:xfrm>
              <a:off x="5279" y="1898"/>
              <a:ext cx="0" cy="50"/>
            </a:xfrm>
            <a:prstGeom prst="line">
              <a:avLst/>
            </a:pr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38" name="Rectangle 34"/>
            <p:cNvSpPr>
              <a:spLocks noChangeArrowheads="1"/>
            </p:cNvSpPr>
            <p:nvPr/>
          </p:nvSpPr>
          <p:spPr bwMode="auto">
            <a:xfrm>
              <a:off x="4966" y="1898"/>
              <a:ext cx="310" cy="49"/>
            </a:xfrm>
            <a:prstGeom prst="rect">
              <a:avLst/>
            </a:prstGeom>
            <a:solidFill>
              <a:schemeClr val="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pPr algn="ctr"/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39" name="Oval 35"/>
            <p:cNvSpPr>
              <a:spLocks noChangeArrowheads="1"/>
            </p:cNvSpPr>
            <p:nvPr/>
          </p:nvSpPr>
          <p:spPr bwMode="auto">
            <a:xfrm>
              <a:off x="4963" y="1839"/>
              <a:ext cx="313" cy="95"/>
            </a:xfrm>
            <a:prstGeom prst="ellipse">
              <a:avLst/>
            </a:prstGeom>
            <a:solidFill>
              <a:schemeClr val="hlink"/>
            </a:solidFill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40" name="Freeform 36"/>
            <p:cNvSpPr>
              <a:spLocks/>
            </p:cNvSpPr>
            <p:nvPr/>
          </p:nvSpPr>
          <p:spPr bwMode="auto">
            <a:xfrm>
              <a:off x="4557" y="1647"/>
              <a:ext cx="1" cy="522"/>
            </a:xfrm>
            <a:custGeom>
              <a:avLst/>
              <a:gdLst>
                <a:gd name="T0" fmla="*/ 0 w 1"/>
                <a:gd name="T1" fmla="*/ 0 h 522"/>
                <a:gd name="T2" fmla="*/ 0 w 1"/>
                <a:gd name="T3" fmla="*/ 522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522">
                  <a:moveTo>
                    <a:pt x="0" y="0"/>
                  </a:moveTo>
                  <a:lnTo>
                    <a:pt x="0" y="522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41" name="Freeform 37"/>
            <p:cNvSpPr>
              <a:spLocks/>
            </p:cNvSpPr>
            <p:nvPr/>
          </p:nvSpPr>
          <p:spPr bwMode="auto">
            <a:xfrm>
              <a:off x="3864" y="1653"/>
              <a:ext cx="1" cy="537"/>
            </a:xfrm>
            <a:custGeom>
              <a:avLst/>
              <a:gdLst>
                <a:gd name="T0" fmla="*/ 0 w 1"/>
                <a:gd name="T1" fmla="*/ 0 h 537"/>
                <a:gd name="T2" fmla="*/ 0 w 1"/>
                <a:gd name="T3" fmla="*/ 537 h 5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" h="537">
                  <a:moveTo>
                    <a:pt x="0" y="0"/>
                  </a:moveTo>
                  <a:lnTo>
                    <a:pt x="0" y="537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42" name="Freeform 38"/>
            <p:cNvSpPr>
              <a:spLocks/>
            </p:cNvSpPr>
            <p:nvPr/>
          </p:nvSpPr>
          <p:spPr bwMode="auto">
            <a:xfrm>
              <a:off x="4029" y="1638"/>
              <a:ext cx="504" cy="600"/>
            </a:xfrm>
            <a:custGeom>
              <a:avLst/>
              <a:gdLst>
                <a:gd name="T0" fmla="*/ 0 w 378"/>
                <a:gd name="T1" fmla="*/ 174 h 174"/>
                <a:gd name="T2" fmla="*/ 378 w 378"/>
                <a:gd name="T3" fmla="*/ 0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78" h="174">
                  <a:moveTo>
                    <a:pt x="0" y="174"/>
                  </a:moveTo>
                  <a:lnTo>
                    <a:pt x="378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43" name="Freeform 39"/>
            <p:cNvSpPr>
              <a:spLocks/>
            </p:cNvSpPr>
            <p:nvPr/>
          </p:nvSpPr>
          <p:spPr bwMode="auto">
            <a:xfrm>
              <a:off x="4716" y="1986"/>
              <a:ext cx="366" cy="270"/>
            </a:xfrm>
            <a:custGeom>
              <a:avLst/>
              <a:gdLst>
                <a:gd name="T0" fmla="*/ 0 w 366"/>
                <a:gd name="T1" fmla="*/ 270 h 270"/>
                <a:gd name="T2" fmla="*/ 366 w 366"/>
                <a:gd name="T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66" h="270">
                  <a:moveTo>
                    <a:pt x="0" y="270"/>
                  </a:moveTo>
                  <a:lnTo>
                    <a:pt x="366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44" name="Freeform 40"/>
            <p:cNvSpPr>
              <a:spLocks/>
            </p:cNvSpPr>
            <p:nvPr/>
          </p:nvSpPr>
          <p:spPr bwMode="auto">
            <a:xfrm>
              <a:off x="4035" y="226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45" name="Freeform 41"/>
            <p:cNvSpPr>
              <a:spLocks/>
            </p:cNvSpPr>
            <p:nvPr/>
          </p:nvSpPr>
          <p:spPr bwMode="auto">
            <a:xfrm>
              <a:off x="3444" y="1944"/>
              <a:ext cx="276" cy="264"/>
            </a:xfrm>
            <a:custGeom>
              <a:avLst/>
              <a:gdLst>
                <a:gd name="T0" fmla="*/ 276 w 276"/>
                <a:gd name="T1" fmla="*/ 264 h 264"/>
                <a:gd name="T2" fmla="*/ 0 w 276"/>
                <a:gd name="T3" fmla="*/ 0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76" h="264">
                  <a:moveTo>
                    <a:pt x="276" y="264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46" name="Freeform 42"/>
            <p:cNvSpPr>
              <a:spLocks/>
            </p:cNvSpPr>
            <p:nvPr/>
          </p:nvSpPr>
          <p:spPr bwMode="auto">
            <a:xfrm>
              <a:off x="4029" y="1578"/>
              <a:ext cx="366" cy="1"/>
            </a:xfrm>
            <a:custGeom>
              <a:avLst/>
              <a:gdLst>
                <a:gd name="T0" fmla="*/ 366 w 366"/>
                <a:gd name="T1" fmla="*/ 0 h 1"/>
                <a:gd name="T2" fmla="*/ 0 w 366"/>
                <a:gd name="T3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66" h="1">
                  <a:moveTo>
                    <a:pt x="366" y="0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47" name="Freeform 43"/>
            <p:cNvSpPr>
              <a:spLocks/>
            </p:cNvSpPr>
            <p:nvPr/>
          </p:nvSpPr>
          <p:spPr bwMode="auto">
            <a:xfrm>
              <a:off x="4704" y="1575"/>
              <a:ext cx="396" cy="267"/>
            </a:xfrm>
            <a:custGeom>
              <a:avLst/>
              <a:gdLst>
                <a:gd name="T0" fmla="*/ 396 w 396"/>
                <a:gd name="T1" fmla="*/ 267 h 267"/>
                <a:gd name="T2" fmla="*/ 0 w 396"/>
                <a:gd name="T3" fmla="*/ 0 h 2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396" h="267">
                  <a:moveTo>
                    <a:pt x="396" y="267"/>
                  </a:moveTo>
                  <a:lnTo>
                    <a:pt x="0" y="0"/>
                  </a:ln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712748" name="Freeform 44"/>
            <p:cNvSpPr>
              <a:spLocks/>
            </p:cNvSpPr>
            <p:nvPr/>
          </p:nvSpPr>
          <p:spPr bwMode="auto">
            <a:xfrm>
              <a:off x="3387" y="1146"/>
              <a:ext cx="1110" cy="645"/>
            </a:xfrm>
            <a:custGeom>
              <a:avLst/>
              <a:gdLst>
                <a:gd name="T0" fmla="*/ 1110 w 1110"/>
                <a:gd name="T1" fmla="*/ 342 h 645"/>
                <a:gd name="T2" fmla="*/ 0 w 1110"/>
                <a:gd name="T3" fmla="*/ 645 h 6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110" h="645">
                  <a:moveTo>
                    <a:pt x="1110" y="342"/>
                  </a:moveTo>
                  <a:cubicBezTo>
                    <a:pt x="1104" y="0"/>
                    <a:pt x="21" y="63"/>
                    <a:pt x="0" y="645"/>
                  </a:cubicBezTo>
                </a:path>
              </a:pathLst>
            </a:custGeom>
            <a:noFill/>
            <a:ln w="12700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/>
            </a:p>
          </p:txBody>
        </p:sp>
        <p:grpSp>
          <p:nvGrpSpPr>
            <p:cNvPr id="712749" name="Group 45"/>
            <p:cNvGrpSpPr>
              <a:grpSpLocks/>
            </p:cNvGrpSpPr>
            <p:nvPr/>
          </p:nvGrpSpPr>
          <p:grpSpPr bwMode="auto">
            <a:xfrm>
              <a:off x="3288" y="1748"/>
              <a:ext cx="206" cy="252"/>
              <a:chOff x="2953" y="2429"/>
              <a:chExt cx="209" cy="252"/>
            </a:xfrm>
          </p:grpSpPr>
          <p:sp>
            <p:nvSpPr>
              <p:cNvPr id="712750" name="Rectangle 46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2751" name="Text Box 47"/>
              <p:cNvSpPr txBox="1">
                <a:spLocks noChangeArrowheads="1"/>
              </p:cNvSpPr>
              <p:nvPr/>
            </p:nvSpPr>
            <p:spPr bwMode="auto">
              <a:xfrm>
                <a:off x="2953" y="2429"/>
                <a:ext cx="209" cy="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u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grpSp>
          <p:nvGrpSpPr>
            <p:cNvPr id="712752" name="Group 48"/>
            <p:cNvGrpSpPr>
              <a:grpSpLocks/>
            </p:cNvGrpSpPr>
            <p:nvPr/>
          </p:nvGrpSpPr>
          <p:grpSpPr bwMode="auto">
            <a:xfrm>
              <a:off x="4460" y="2132"/>
              <a:ext cx="199" cy="250"/>
              <a:chOff x="2957" y="2429"/>
              <a:chExt cx="202" cy="250"/>
            </a:xfrm>
          </p:grpSpPr>
          <p:sp>
            <p:nvSpPr>
              <p:cNvPr id="712753" name="Rectangle 49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2754" name="Text Box 50"/>
              <p:cNvSpPr txBox="1">
                <a:spLocks noChangeArrowheads="1"/>
              </p:cNvSpPr>
              <p:nvPr/>
            </p:nvSpPr>
            <p:spPr bwMode="auto">
              <a:xfrm>
                <a:off x="2957" y="2429"/>
                <a:ext cx="202" cy="25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y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grpSp>
          <p:nvGrpSpPr>
            <p:cNvPr id="712755" name="Group 51"/>
            <p:cNvGrpSpPr>
              <a:grpSpLocks/>
            </p:cNvGrpSpPr>
            <p:nvPr/>
          </p:nvGrpSpPr>
          <p:grpSpPr bwMode="auto">
            <a:xfrm>
              <a:off x="3771" y="2099"/>
              <a:ext cx="213" cy="291"/>
              <a:chOff x="2951" y="2399"/>
              <a:chExt cx="214" cy="291"/>
            </a:xfrm>
          </p:grpSpPr>
          <p:sp>
            <p:nvSpPr>
              <p:cNvPr id="712756" name="Rectangle 52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2757" name="Text Box 53"/>
              <p:cNvSpPr txBox="1">
                <a:spLocks noChangeArrowheads="1"/>
              </p:cNvSpPr>
              <p:nvPr/>
            </p:nvSpPr>
            <p:spPr bwMode="auto">
              <a:xfrm>
                <a:off x="2951" y="2399"/>
                <a:ext cx="214" cy="29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x</a:t>
                </a:r>
              </a:p>
            </p:txBody>
          </p:sp>
        </p:grpSp>
        <p:grpSp>
          <p:nvGrpSpPr>
            <p:cNvPr id="712758" name="Group 54"/>
            <p:cNvGrpSpPr>
              <a:grpSpLocks/>
            </p:cNvGrpSpPr>
            <p:nvPr/>
          </p:nvGrpSpPr>
          <p:grpSpPr bwMode="auto">
            <a:xfrm>
              <a:off x="4439" y="1442"/>
              <a:ext cx="234" cy="252"/>
              <a:chOff x="2940" y="2429"/>
              <a:chExt cx="237" cy="252"/>
            </a:xfrm>
          </p:grpSpPr>
          <p:sp>
            <p:nvSpPr>
              <p:cNvPr id="712759" name="Rectangle 55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2760" name="Text Box 56"/>
              <p:cNvSpPr txBox="1">
                <a:spLocks noChangeArrowheads="1"/>
              </p:cNvSpPr>
              <p:nvPr/>
            </p:nvSpPr>
            <p:spPr bwMode="auto">
              <a:xfrm>
                <a:off x="2940" y="2429"/>
                <a:ext cx="237" cy="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w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grpSp>
          <p:nvGrpSpPr>
            <p:cNvPr id="712761" name="Group 57"/>
            <p:cNvGrpSpPr>
              <a:grpSpLocks/>
            </p:cNvGrpSpPr>
            <p:nvPr/>
          </p:nvGrpSpPr>
          <p:grpSpPr bwMode="auto">
            <a:xfrm>
              <a:off x="3771" y="1442"/>
              <a:ext cx="197" cy="252"/>
              <a:chOff x="2957" y="2429"/>
              <a:chExt cx="200" cy="252"/>
            </a:xfrm>
          </p:grpSpPr>
          <p:sp>
            <p:nvSpPr>
              <p:cNvPr id="712762" name="Rectangle 58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2763" name="Text Box 59"/>
              <p:cNvSpPr txBox="1">
                <a:spLocks noChangeArrowheads="1"/>
              </p:cNvSpPr>
              <p:nvPr/>
            </p:nvSpPr>
            <p:spPr bwMode="auto">
              <a:xfrm>
                <a:off x="2957" y="2429"/>
                <a:ext cx="200" cy="252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v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grpSp>
          <p:nvGrpSpPr>
            <p:cNvPr id="712764" name="Group 60"/>
            <p:cNvGrpSpPr>
              <a:grpSpLocks/>
            </p:cNvGrpSpPr>
            <p:nvPr/>
          </p:nvGrpSpPr>
          <p:grpSpPr bwMode="auto">
            <a:xfrm>
              <a:off x="5022" y="1760"/>
              <a:ext cx="219" cy="288"/>
              <a:chOff x="2946" y="2399"/>
              <a:chExt cx="221" cy="288"/>
            </a:xfrm>
          </p:grpSpPr>
          <p:sp>
            <p:nvSpPr>
              <p:cNvPr id="712765" name="Rectangle 61"/>
              <p:cNvSpPr>
                <a:spLocks noChangeArrowheads="1"/>
              </p:cNvSpPr>
              <p:nvPr/>
            </p:nvSpPr>
            <p:spPr bwMode="auto">
              <a:xfrm>
                <a:off x="2982" y="2490"/>
                <a:ext cx="144" cy="132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2766" name="Text Box 62"/>
              <p:cNvSpPr txBox="1">
                <a:spLocks noChangeArrowheads="1"/>
              </p:cNvSpPr>
              <p:nvPr/>
            </p:nvSpPr>
            <p:spPr bwMode="auto">
              <a:xfrm>
                <a:off x="2946" y="2399"/>
                <a:ext cx="221" cy="288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bg1"/>
                    </a:solidFill>
                  </a:rPr>
                  <a:t>z</a:t>
                </a:r>
              </a:p>
            </p:txBody>
          </p:sp>
        </p:grpSp>
        <p:sp>
          <p:nvSpPr>
            <p:cNvPr id="712767" name="Text Box 63"/>
            <p:cNvSpPr txBox="1">
              <a:spLocks noChangeArrowheads="1"/>
            </p:cNvSpPr>
            <p:nvPr/>
          </p:nvSpPr>
          <p:spPr bwMode="auto">
            <a:xfrm>
              <a:off x="3502" y="1571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2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68" name="Text Box 64"/>
            <p:cNvSpPr txBox="1">
              <a:spLocks noChangeArrowheads="1"/>
            </p:cNvSpPr>
            <p:nvPr/>
          </p:nvSpPr>
          <p:spPr bwMode="auto">
            <a:xfrm>
              <a:off x="3850" y="1790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2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69" name="Text Box 65"/>
            <p:cNvSpPr txBox="1">
              <a:spLocks noChangeArrowheads="1"/>
            </p:cNvSpPr>
            <p:nvPr/>
          </p:nvSpPr>
          <p:spPr bwMode="auto">
            <a:xfrm>
              <a:off x="3414" y="2003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1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70" name="Text Box 66"/>
            <p:cNvSpPr txBox="1">
              <a:spLocks noChangeArrowheads="1"/>
            </p:cNvSpPr>
            <p:nvPr/>
          </p:nvSpPr>
          <p:spPr bwMode="auto">
            <a:xfrm>
              <a:off x="4234" y="1883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3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71" name="Text Box 67"/>
            <p:cNvSpPr txBox="1">
              <a:spLocks noChangeArrowheads="1"/>
            </p:cNvSpPr>
            <p:nvPr/>
          </p:nvSpPr>
          <p:spPr bwMode="auto">
            <a:xfrm>
              <a:off x="4170" y="2237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1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72" name="Text Box 68"/>
            <p:cNvSpPr txBox="1">
              <a:spLocks noChangeArrowheads="1"/>
            </p:cNvSpPr>
            <p:nvPr/>
          </p:nvSpPr>
          <p:spPr bwMode="auto">
            <a:xfrm>
              <a:off x="4530" y="1808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1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73" name="Text Box 69"/>
            <p:cNvSpPr txBox="1">
              <a:spLocks noChangeArrowheads="1"/>
            </p:cNvSpPr>
            <p:nvPr/>
          </p:nvSpPr>
          <p:spPr bwMode="auto">
            <a:xfrm>
              <a:off x="4891" y="2072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2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74" name="Text Box 70"/>
            <p:cNvSpPr txBox="1">
              <a:spLocks noChangeArrowheads="1"/>
            </p:cNvSpPr>
            <p:nvPr/>
          </p:nvSpPr>
          <p:spPr bwMode="auto">
            <a:xfrm>
              <a:off x="4864" y="1535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5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75" name="Text Box 71"/>
            <p:cNvSpPr txBox="1">
              <a:spLocks noChangeArrowheads="1"/>
            </p:cNvSpPr>
            <p:nvPr/>
          </p:nvSpPr>
          <p:spPr bwMode="auto">
            <a:xfrm>
              <a:off x="4129" y="1385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3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2776" name="Text Box 72"/>
            <p:cNvSpPr txBox="1">
              <a:spLocks noChangeArrowheads="1"/>
            </p:cNvSpPr>
            <p:nvPr/>
          </p:nvSpPr>
          <p:spPr bwMode="auto">
            <a:xfrm>
              <a:off x="3778" y="1118"/>
              <a:ext cx="179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5</a:t>
              </a:r>
              <a:endParaRPr lang="en-US" sz="2400">
                <a:latin typeface="Times New Roman" pitchFamily="18" charset="0"/>
              </a:endParaRPr>
            </a:p>
          </p:txBody>
        </p:sp>
      </p:grpSp>
      <p:sp>
        <p:nvSpPr>
          <p:cNvPr id="712777" name="Text Box 73"/>
          <p:cNvSpPr txBox="1">
            <a:spLocks noChangeArrowheads="1"/>
          </p:cNvSpPr>
          <p:nvPr/>
        </p:nvSpPr>
        <p:spPr bwMode="auto">
          <a:xfrm>
            <a:off x="6789738" y="1693863"/>
            <a:ext cx="3610284" cy="2677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>
              <a:buFontTx/>
              <a:buChar char="•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 c(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x,x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’) = cost of link (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x,x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’)</a:t>
            </a:r>
          </a:p>
          <a:p>
            <a:endParaRPr lang="en-US" sz="2100" dirty="0">
              <a:latin typeface="Calibri" charset="0"/>
              <a:ea typeface="Calibri" charset="0"/>
              <a:cs typeface="Calibri" charset="0"/>
            </a:endParaRPr>
          </a:p>
          <a:p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   - e.g., c(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w,z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) = 5</a:t>
            </a:r>
          </a:p>
          <a:p>
            <a:endParaRPr lang="en-US" sz="2100" dirty="0">
              <a:latin typeface="Calibri" charset="0"/>
              <a:ea typeface="Calibri" charset="0"/>
              <a:cs typeface="Calibri" charset="0"/>
            </a:endParaRPr>
          </a:p>
          <a:p>
            <a:pPr>
              <a:buFontTx/>
              <a:buChar char="•"/>
            </a:pP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 cost could always be 1, or </a:t>
            </a:r>
          </a:p>
          <a:p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inversely related to bandwidth,</a:t>
            </a:r>
          </a:p>
          <a:p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or 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directly related 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to </a:t>
            </a:r>
          </a:p>
          <a:p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congestion</a:t>
            </a:r>
          </a:p>
        </p:txBody>
      </p:sp>
      <p:sp>
        <p:nvSpPr>
          <p:cNvPr id="712778" name="Text Box 74"/>
          <p:cNvSpPr txBox="1">
            <a:spLocks noChangeArrowheads="1"/>
          </p:cNvSpPr>
          <p:nvPr/>
        </p:nvSpPr>
        <p:spPr bwMode="auto">
          <a:xfrm>
            <a:off x="2189165" y="4569283"/>
            <a:ext cx="6983002" cy="4154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Cost of path (x</a:t>
            </a:r>
            <a:r>
              <a:rPr lang="en-US" sz="2100" baseline="-25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, 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x</a:t>
            </a:r>
            <a:r>
              <a:rPr lang="en-US" sz="2100" baseline="-25000" dirty="0" smtClean="0">
                <a:latin typeface="Calibri" charset="0"/>
                <a:ea typeface="Calibri" charset="0"/>
                <a:cs typeface="Calibri" charset="0"/>
              </a:rPr>
              <a:t>2</a:t>
            </a:r>
            <a:r>
              <a:rPr lang="en-US" sz="2100" dirty="0" smtClean="0">
                <a:latin typeface="Calibri" charset="0"/>
                <a:ea typeface="Calibri" charset="0"/>
                <a:cs typeface="Calibri" charset="0"/>
              </a:rPr>
              <a:t>, x</a:t>
            </a:r>
            <a:r>
              <a:rPr lang="en-US" sz="2100" baseline="-25000" dirty="0" smtClean="0">
                <a:latin typeface="Calibri" charset="0"/>
                <a:ea typeface="Calibri" charset="0"/>
                <a:cs typeface="Calibri" charset="0"/>
              </a:rPr>
              <a:t>3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,…, </a:t>
            </a:r>
            <a:r>
              <a:rPr lang="en-US" sz="2100" dirty="0" err="1">
                <a:latin typeface="Calibri" charset="0"/>
                <a:ea typeface="Calibri" charset="0"/>
                <a:cs typeface="Calibri" charset="0"/>
              </a:rPr>
              <a:t>x</a:t>
            </a:r>
            <a:r>
              <a:rPr lang="en-US" sz="2100" baseline="-25000" dirty="0" err="1"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) = c(x</a:t>
            </a:r>
            <a:r>
              <a:rPr lang="en-US" sz="2100" baseline="-25000" dirty="0">
                <a:latin typeface="Calibri" charset="0"/>
                <a:ea typeface="Calibri" charset="0"/>
                <a:cs typeface="Calibri" charset="0"/>
              </a:rPr>
              <a:t>1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,x</a:t>
            </a:r>
            <a:r>
              <a:rPr lang="en-US" sz="2100" baseline="-25000" dirty="0">
                <a:latin typeface="Calibri" charset="0"/>
                <a:ea typeface="Calibri" charset="0"/>
                <a:cs typeface="Calibri" charset="0"/>
              </a:rPr>
              <a:t>2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) + c(x</a:t>
            </a:r>
            <a:r>
              <a:rPr lang="en-US" sz="2100" baseline="-25000" dirty="0">
                <a:latin typeface="Calibri" charset="0"/>
                <a:ea typeface="Calibri" charset="0"/>
                <a:cs typeface="Calibri" charset="0"/>
              </a:rPr>
              <a:t>2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,x</a:t>
            </a:r>
            <a:r>
              <a:rPr lang="en-US" sz="2100" baseline="-25000" dirty="0">
                <a:latin typeface="Calibri" charset="0"/>
                <a:ea typeface="Calibri" charset="0"/>
                <a:cs typeface="Calibri" charset="0"/>
              </a:rPr>
              <a:t>3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) + … + c(x</a:t>
            </a:r>
            <a:r>
              <a:rPr lang="en-US" sz="2100" baseline="-25000" dirty="0">
                <a:latin typeface="Calibri" charset="0"/>
                <a:ea typeface="Calibri" charset="0"/>
                <a:cs typeface="Calibri" charset="0"/>
              </a:rPr>
              <a:t>p-1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,x</a:t>
            </a:r>
            <a:r>
              <a:rPr lang="en-US" sz="2100" baseline="-25000" dirty="0">
                <a:latin typeface="Calibri" charset="0"/>
                <a:ea typeface="Calibri" charset="0"/>
                <a:cs typeface="Calibri" charset="0"/>
              </a:rPr>
              <a:t>p</a:t>
            </a:r>
            <a:r>
              <a:rPr lang="en-US" sz="2100" dirty="0">
                <a:latin typeface="Calibri" charset="0"/>
                <a:ea typeface="Calibri" charset="0"/>
                <a:cs typeface="Calibri" charset="0"/>
              </a:rPr>
              <a:t>)  </a:t>
            </a:r>
          </a:p>
        </p:txBody>
      </p:sp>
      <p:sp>
        <p:nvSpPr>
          <p:cNvPr id="712779" name="Text Box 75"/>
          <p:cNvSpPr txBox="1">
            <a:spLocks noChangeArrowheads="1"/>
          </p:cNvSpPr>
          <p:nvPr/>
        </p:nvSpPr>
        <p:spPr bwMode="auto">
          <a:xfrm>
            <a:off x="3082343" y="5223094"/>
            <a:ext cx="4572085" cy="307777"/>
          </a:xfrm>
          <a:prstGeom prst="rect">
            <a:avLst/>
          </a:prstGeom>
          <a:noFill/>
          <a:ln w="28575">
            <a:solidFill>
              <a:srgbClr val="FF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>
                <a:solidFill>
                  <a:srgbClr val="FF0000"/>
                </a:solidFill>
              </a:rPr>
              <a:t>Question: What’s the least-cost path between u and z ?</a:t>
            </a:r>
          </a:p>
        </p:txBody>
      </p:sp>
      <p:sp>
        <p:nvSpPr>
          <p:cNvPr id="712780" name="Text Box 76"/>
          <p:cNvSpPr txBox="1">
            <a:spLocks noChangeArrowheads="1"/>
          </p:cNvSpPr>
          <p:nvPr/>
        </p:nvSpPr>
        <p:spPr bwMode="auto">
          <a:xfrm>
            <a:off x="1909764" y="5640389"/>
            <a:ext cx="7459093" cy="461665"/>
          </a:xfrm>
          <a:prstGeom prst="rect">
            <a:avLst/>
          </a:prstGeom>
          <a:noFill/>
          <a:ln w="2857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400"/>
              <a:t>Routing algorithm: algorithm that finds least-cost path</a:t>
            </a:r>
          </a:p>
        </p:txBody>
      </p:sp>
      <p:sp>
        <p:nvSpPr>
          <p:cNvPr id="80" name="Google Shape;97;g9e37c9e9fa_0_71"/>
          <p:cNvSpPr txBox="1">
            <a:spLocks/>
          </p:cNvSpPr>
          <p:nvPr/>
        </p:nvSpPr>
        <p:spPr>
          <a:xfrm>
            <a:off x="758826" y="578863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3200"/>
            </a:pPr>
            <a:r>
              <a:rPr lang="en-US" sz="3200" b="1" dirty="0"/>
              <a:t>Graph </a:t>
            </a:r>
            <a:r>
              <a:rPr lang="en-US" sz="3200" b="1" dirty="0"/>
              <a:t>abstraction and </a:t>
            </a:r>
            <a:r>
              <a:rPr lang="en-US" sz="3200" b="1" dirty="0"/>
              <a:t>costs</a:t>
            </a:r>
          </a:p>
        </p:txBody>
      </p:sp>
      <p:pic>
        <p:nvPicPr>
          <p:cNvPr id="81" name="Google Shape;90;p1"/>
          <p:cNvPicPr preferRelativeResize="0"/>
          <p:nvPr/>
        </p:nvPicPr>
        <p:blipFill rotWithShape="1">
          <a:blip r:embed="rId5">
            <a:alphaModFix/>
          </a:blip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91;p1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Sound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925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80"/>
    </mc:Choice>
    <mc:Fallback>
      <p:transition spd="slow" advTm="38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5779" name="Rectangle 3"/>
          <p:cNvSpPr>
            <a:spLocks noGrp="1" noChangeArrowheads="1"/>
          </p:cNvSpPr>
          <p:nvPr>
            <p:ph sz="half" idx="1"/>
          </p:nvPr>
        </p:nvSpPr>
        <p:spPr>
          <a:xfrm>
            <a:off x="1311272" y="1718319"/>
            <a:ext cx="10042527" cy="4525963"/>
          </a:xfrm>
        </p:spPr>
        <p:txBody>
          <a:bodyPr/>
          <a:lstStyle/>
          <a:p>
            <a:r>
              <a:rPr lang="en-US" sz="2000" dirty="0" smtClean="0"/>
              <a:t>net </a:t>
            </a:r>
            <a:r>
              <a:rPr lang="en-US" sz="2000" dirty="0"/>
              <a:t>topology, link costs known to all nodes</a:t>
            </a:r>
          </a:p>
          <a:p>
            <a:pPr lvl="1"/>
            <a:r>
              <a:rPr lang="en-US" sz="2000" dirty="0"/>
              <a:t>accomplished via “link state broadcast” </a:t>
            </a:r>
          </a:p>
          <a:p>
            <a:pPr lvl="1"/>
            <a:r>
              <a:rPr lang="en-US" sz="2000" dirty="0"/>
              <a:t>all nodes have same info</a:t>
            </a:r>
          </a:p>
          <a:p>
            <a:r>
              <a:rPr lang="en-US" sz="2000" dirty="0"/>
              <a:t>computes least cost paths from one node (‘source”) to all other nodes</a:t>
            </a:r>
          </a:p>
          <a:p>
            <a:pPr lvl="1"/>
            <a:r>
              <a:rPr lang="en-US" sz="2000" dirty="0"/>
              <a:t>gives </a:t>
            </a:r>
            <a:r>
              <a:rPr lang="en-US" sz="2000" i="1" dirty="0">
                <a:solidFill>
                  <a:srgbClr val="000099"/>
                </a:solidFill>
              </a:rPr>
              <a:t>forwarding table</a:t>
            </a:r>
            <a:r>
              <a:rPr lang="en-US" sz="2000" dirty="0"/>
              <a:t> for that </a:t>
            </a:r>
            <a:r>
              <a:rPr lang="en-US" sz="2000" dirty="0" smtClean="0"/>
              <a:t>node</a:t>
            </a:r>
            <a:endParaRPr lang="en-US" sz="2000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501F1A-BC46-4700-ACA6-B6C9D72D61C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Google Shape;97;g9e37c9e9fa_0_71"/>
          <p:cNvSpPr txBox="1">
            <a:spLocks/>
          </p:cNvSpPr>
          <p:nvPr/>
        </p:nvSpPr>
        <p:spPr>
          <a:xfrm>
            <a:off x="838200" y="479358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3200"/>
            </a:pPr>
            <a:r>
              <a:rPr lang="en-US" sz="3200" b="1" dirty="0" err="1" smtClean="0"/>
              <a:t>Dijkastra’s</a:t>
            </a:r>
            <a:r>
              <a:rPr lang="en-US" sz="3200" b="1" dirty="0" smtClean="0"/>
              <a:t> shortest path algorithm</a:t>
            </a:r>
            <a:endParaRPr lang="en-US" sz="3200" b="1" dirty="0"/>
          </a:p>
        </p:txBody>
      </p:sp>
      <p:pic>
        <p:nvPicPr>
          <p:cNvPr id="8" name="Google Shape;90;p1"/>
          <p:cNvPicPr preferRelativeResize="0"/>
          <p:nvPr/>
        </p:nvPicPr>
        <p:blipFill rotWithShape="1">
          <a:blip r:embed="rId5">
            <a:alphaModFix/>
          </a:blip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91;p1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5" name="Sound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5757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871"/>
    </mc:Choice>
    <mc:Fallback>
      <p:transition spd="slow" advTm="568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C473B-38D3-4576-B4CD-CDC20CD8BEFF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Google Shape;97;g9e37c9e9fa_0_71"/>
          <p:cNvSpPr txBox="1">
            <a:spLocks/>
          </p:cNvSpPr>
          <p:nvPr/>
        </p:nvSpPr>
        <p:spPr>
          <a:xfrm>
            <a:off x="838200" y="479358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3200"/>
            </a:pPr>
            <a:r>
              <a:rPr lang="en-US" sz="3200" b="1" dirty="0" err="1" smtClean="0"/>
              <a:t>Dijkastra’s</a:t>
            </a:r>
            <a:r>
              <a:rPr lang="en-US" sz="3200" b="1" dirty="0" smtClean="0"/>
              <a:t> shortest path algorithm</a:t>
            </a:r>
            <a:endParaRPr lang="en-US" sz="3200" b="1" dirty="0"/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>
          <a:xfrm>
            <a:off x="6566566" y="1231236"/>
            <a:ext cx="5384800" cy="3148259"/>
          </a:xfrm>
          <a:prstGeom prst="rect">
            <a:avLst/>
          </a:prstGeom>
          <a:solidFill>
            <a:schemeClr val="lt1"/>
          </a:solidFill>
          <a:ln>
            <a:solidFill>
              <a:srgbClr val="B2103A"/>
            </a:solidFill>
          </a:ln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Font typeface="Wingdings" pitchFamily="2" charset="2"/>
              <a:buNone/>
            </a:pPr>
            <a:r>
              <a:rPr lang="en-US" sz="2400" u="sng" dirty="0" smtClean="0">
                <a:solidFill>
                  <a:srgbClr val="FF0000"/>
                </a:solidFill>
              </a:rPr>
              <a:t>Notations:</a:t>
            </a:r>
            <a:endParaRPr lang="en-US" sz="2400" u="sng" dirty="0" smtClean="0"/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c(</a:t>
            </a:r>
            <a:r>
              <a:rPr lang="en-US" sz="2400" dirty="0" err="1" smtClean="0">
                <a:solidFill>
                  <a:srgbClr val="000099"/>
                </a:solidFill>
                <a:latin typeface="Arial" charset="0"/>
              </a:rPr>
              <a:t>x,y</a:t>
            </a:r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):</a:t>
            </a:r>
            <a:r>
              <a:rPr lang="en-US" sz="2000" dirty="0" smtClean="0"/>
              <a:t> link cost from node x to y;  = ∞ if not direct neighbors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D(v):</a:t>
            </a:r>
            <a:r>
              <a:rPr lang="en-US" sz="2000" dirty="0" smtClean="0"/>
              <a:t> current value of cost of path from source to </a:t>
            </a:r>
            <a:r>
              <a:rPr lang="en-US" sz="2000" dirty="0" err="1" smtClean="0"/>
              <a:t>dest</a:t>
            </a:r>
            <a:r>
              <a:rPr lang="en-US" sz="2000" dirty="0" smtClean="0"/>
              <a:t>.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p(v):</a:t>
            </a:r>
            <a:r>
              <a:rPr lang="en-US" sz="2000" dirty="0" smtClean="0"/>
              <a:t> predecessor node along path from source to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N':</a:t>
            </a:r>
            <a:r>
              <a:rPr lang="en-US" sz="2000" dirty="0" smtClean="0"/>
              <a:t> set of nodes whose least cost path definitively known</a:t>
            </a:r>
          </a:p>
          <a:p>
            <a:endParaRPr lang="en-US" sz="2400" dirty="0"/>
          </a:p>
        </p:txBody>
      </p:sp>
      <p:pic>
        <p:nvPicPr>
          <p:cNvPr id="9" name="Google Shape;90;p1"/>
          <p:cNvPicPr preferRelativeResize="0"/>
          <p:nvPr/>
        </p:nvPicPr>
        <p:blipFill rotWithShape="1">
          <a:blip r:embed="rId5">
            <a:alphaModFix/>
          </a:blip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91;p1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5155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319"/>
    </mc:Choice>
    <mc:Fallback>
      <p:transition spd="slow" advTm="483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C473B-38D3-4576-B4CD-CDC20CD8BEFF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16803" name="Text Box 3"/>
          <p:cNvSpPr txBox="1">
            <a:spLocks noChangeArrowheads="1"/>
          </p:cNvSpPr>
          <p:nvPr/>
        </p:nvSpPr>
        <p:spPr bwMode="auto">
          <a:xfrm>
            <a:off x="900781" y="1458914"/>
            <a:ext cx="3086101" cy="22467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Arial" charset="0"/>
              </a:rPr>
              <a:t>1  </a:t>
            </a:r>
            <a:r>
              <a:rPr lang="en-US" sz="2000" b="1" i="1" dirty="0">
                <a:latin typeface="Arial" charset="0"/>
              </a:rPr>
              <a:t>Initialization: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>
                <a:latin typeface="Arial" charset="0"/>
              </a:rPr>
              <a:t>2   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= {u} </a:t>
            </a:r>
          </a:p>
          <a:p>
            <a:r>
              <a:rPr lang="en-US" sz="2000" dirty="0">
                <a:latin typeface="Arial" charset="0"/>
              </a:rPr>
              <a:t>3    for all nodes v </a:t>
            </a:r>
          </a:p>
          <a:p>
            <a:r>
              <a:rPr lang="en-US" sz="2000" dirty="0">
                <a:latin typeface="Arial" charset="0"/>
              </a:rPr>
              <a:t>4      if v adjacent to u </a:t>
            </a:r>
          </a:p>
          <a:p>
            <a:r>
              <a:rPr lang="en-US" sz="2000" dirty="0">
                <a:latin typeface="Arial" charset="0"/>
              </a:rPr>
              <a:t>5          then D(v) = c(</a:t>
            </a:r>
            <a:r>
              <a:rPr lang="en-US" sz="2000" dirty="0" err="1">
                <a:latin typeface="Arial" charset="0"/>
              </a:rPr>
              <a:t>u,v</a:t>
            </a:r>
            <a:r>
              <a:rPr lang="en-US" sz="2000" dirty="0">
                <a:latin typeface="Arial" charset="0"/>
              </a:rPr>
              <a:t>) </a:t>
            </a:r>
          </a:p>
          <a:p>
            <a:r>
              <a:rPr lang="en-US" sz="2000" dirty="0">
                <a:latin typeface="Arial" charset="0"/>
              </a:rPr>
              <a:t>6      else D(v) = </a:t>
            </a:r>
            <a:r>
              <a:rPr lang="en-US" sz="2000" dirty="0">
                <a:latin typeface="Arial" charset="0"/>
                <a:cs typeface="Arial" charset="0"/>
              </a:rPr>
              <a:t>∞</a:t>
            </a:r>
            <a:r>
              <a:rPr lang="en-US" sz="2000" dirty="0">
                <a:latin typeface="Arial" charset="0"/>
              </a:rPr>
              <a:t> </a:t>
            </a:r>
          </a:p>
          <a:p>
            <a:endParaRPr lang="en-US" sz="2000" dirty="0">
              <a:latin typeface="Arial" charset="0"/>
            </a:endParaRPr>
          </a:p>
        </p:txBody>
      </p:sp>
      <p:sp>
        <p:nvSpPr>
          <p:cNvPr id="7" name="Google Shape;97;g9e37c9e9fa_0_71"/>
          <p:cNvSpPr txBox="1">
            <a:spLocks/>
          </p:cNvSpPr>
          <p:nvPr/>
        </p:nvSpPr>
        <p:spPr>
          <a:xfrm>
            <a:off x="838200" y="479358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3200"/>
            </a:pPr>
            <a:r>
              <a:rPr lang="en-US" sz="3200" b="1" dirty="0" err="1" smtClean="0"/>
              <a:t>Dijkastra’s</a:t>
            </a:r>
            <a:r>
              <a:rPr lang="en-US" sz="3200" b="1" dirty="0" smtClean="0"/>
              <a:t> shortest path algorithm</a:t>
            </a:r>
            <a:endParaRPr lang="en-US" sz="3200" b="1" dirty="0"/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>
          <a:xfrm>
            <a:off x="6566566" y="1231236"/>
            <a:ext cx="5384800" cy="3148259"/>
          </a:xfrm>
          <a:prstGeom prst="rect">
            <a:avLst/>
          </a:prstGeom>
          <a:solidFill>
            <a:schemeClr val="lt1"/>
          </a:solidFill>
          <a:ln>
            <a:solidFill>
              <a:srgbClr val="B2103A"/>
            </a:solidFill>
          </a:ln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Font typeface="Wingdings" pitchFamily="2" charset="2"/>
              <a:buNone/>
            </a:pPr>
            <a:r>
              <a:rPr lang="en-US" sz="2400" u="sng" dirty="0" smtClean="0">
                <a:solidFill>
                  <a:srgbClr val="FF0000"/>
                </a:solidFill>
              </a:rPr>
              <a:t>Notations:</a:t>
            </a:r>
            <a:endParaRPr lang="en-US" sz="2400" u="sng" dirty="0" smtClean="0"/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c(</a:t>
            </a:r>
            <a:r>
              <a:rPr lang="en-US" sz="2400" dirty="0" err="1" smtClean="0">
                <a:solidFill>
                  <a:srgbClr val="000099"/>
                </a:solidFill>
                <a:latin typeface="Arial" charset="0"/>
              </a:rPr>
              <a:t>x,y</a:t>
            </a:r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):</a:t>
            </a:r>
            <a:r>
              <a:rPr lang="en-US" sz="2000" dirty="0" smtClean="0"/>
              <a:t> link cost from node x to y;  = ∞ if not direct neighbors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D(v):</a:t>
            </a:r>
            <a:r>
              <a:rPr lang="en-US" sz="2000" dirty="0" smtClean="0"/>
              <a:t> current value of cost of path from source to </a:t>
            </a:r>
            <a:r>
              <a:rPr lang="en-US" sz="2000" dirty="0" err="1" smtClean="0"/>
              <a:t>dest</a:t>
            </a:r>
            <a:r>
              <a:rPr lang="en-US" sz="2000" dirty="0" smtClean="0"/>
              <a:t>.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p(v):</a:t>
            </a:r>
            <a:r>
              <a:rPr lang="en-US" sz="2000" dirty="0" smtClean="0"/>
              <a:t> predecessor node along path from source to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N':</a:t>
            </a:r>
            <a:r>
              <a:rPr lang="en-US" sz="2000" dirty="0" smtClean="0"/>
              <a:t> set of nodes whose least cost path definitively known</a:t>
            </a:r>
          </a:p>
          <a:p>
            <a:endParaRPr lang="en-US" sz="2400" dirty="0"/>
          </a:p>
        </p:txBody>
      </p:sp>
      <p:pic>
        <p:nvPicPr>
          <p:cNvPr id="9" name="Google Shape;90;p1"/>
          <p:cNvPicPr preferRelativeResize="0"/>
          <p:nvPr/>
        </p:nvPicPr>
        <p:blipFill rotWithShape="1">
          <a:blip r:embed="rId5">
            <a:alphaModFix/>
          </a:blip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91;p1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5670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602"/>
    </mc:Choice>
    <mc:Fallback>
      <p:transition spd="slow" advTm="39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C473B-38D3-4576-B4CD-CDC20CD8BEFF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16803" name="Text Box 3"/>
          <p:cNvSpPr txBox="1">
            <a:spLocks noChangeArrowheads="1"/>
          </p:cNvSpPr>
          <p:nvPr/>
        </p:nvSpPr>
        <p:spPr bwMode="auto">
          <a:xfrm>
            <a:off x="900781" y="1458914"/>
            <a:ext cx="5726248" cy="3477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Arial" charset="0"/>
              </a:rPr>
              <a:t>1  </a:t>
            </a:r>
            <a:r>
              <a:rPr lang="en-US" sz="2000" b="1" i="1" dirty="0">
                <a:latin typeface="Arial" charset="0"/>
              </a:rPr>
              <a:t>Initialization: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>
                <a:latin typeface="Arial" charset="0"/>
              </a:rPr>
              <a:t>2   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= {u} </a:t>
            </a:r>
          </a:p>
          <a:p>
            <a:r>
              <a:rPr lang="en-US" sz="2000" dirty="0">
                <a:latin typeface="Arial" charset="0"/>
              </a:rPr>
              <a:t>3    for all nodes v </a:t>
            </a:r>
          </a:p>
          <a:p>
            <a:r>
              <a:rPr lang="en-US" sz="2000" dirty="0">
                <a:latin typeface="Arial" charset="0"/>
              </a:rPr>
              <a:t>4      if v adjacent to u </a:t>
            </a:r>
          </a:p>
          <a:p>
            <a:r>
              <a:rPr lang="en-US" sz="2000" dirty="0">
                <a:latin typeface="Arial" charset="0"/>
              </a:rPr>
              <a:t>5          then D(v) = c(</a:t>
            </a:r>
            <a:r>
              <a:rPr lang="en-US" sz="2000" dirty="0" err="1">
                <a:latin typeface="Arial" charset="0"/>
              </a:rPr>
              <a:t>u,v</a:t>
            </a:r>
            <a:r>
              <a:rPr lang="en-US" sz="2000" dirty="0">
                <a:latin typeface="Arial" charset="0"/>
              </a:rPr>
              <a:t>) </a:t>
            </a:r>
          </a:p>
          <a:p>
            <a:r>
              <a:rPr lang="en-US" sz="2000" dirty="0">
                <a:latin typeface="Arial" charset="0"/>
              </a:rPr>
              <a:t>6      else D(v) = </a:t>
            </a:r>
            <a:r>
              <a:rPr lang="en-US" sz="2000" dirty="0">
                <a:latin typeface="Arial" charset="0"/>
                <a:cs typeface="Arial" charset="0"/>
              </a:rPr>
              <a:t>∞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>
                <a:latin typeface="Arial" charset="0"/>
              </a:rPr>
              <a:t>7 </a:t>
            </a:r>
          </a:p>
          <a:p>
            <a:r>
              <a:rPr lang="en-US" sz="2000" dirty="0">
                <a:latin typeface="Arial" charset="0"/>
              </a:rPr>
              <a:t>8   </a:t>
            </a:r>
            <a:r>
              <a:rPr lang="en-US" sz="2000" b="1" i="1" dirty="0">
                <a:latin typeface="Arial" charset="0"/>
              </a:rPr>
              <a:t>Loop</a:t>
            </a:r>
            <a:r>
              <a:rPr lang="en-US" sz="2000" i="1" dirty="0">
                <a:latin typeface="Arial" charset="0"/>
              </a:rPr>
              <a:t> </a:t>
            </a:r>
            <a:endParaRPr lang="en-US" sz="2000" dirty="0">
              <a:latin typeface="Arial" charset="0"/>
            </a:endParaRPr>
          </a:p>
          <a:p>
            <a:r>
              <a:rPr lang="en-US" sz="2000" dirty="0">
                <a:latin typeface="Arial" charset="0"/>
              </a:rPr>
              <a:t>9     find w not in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such that D(w) is a minimum </a:t>
            </a:r>
          </a:p>
          <a:p>
            <a:r>
              <a:rPr lang="en-US" sz="2000" dirty="0">
                <a:latin typeface="Arial" charset="0"/>
              </a:rPr>
              <a:t>10    add w to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 smtClean="0">
                <a:latin typeface="Arial" charset="0"/>
              </a:rPr>
              <a:t>11</a:t>
            </a:r>
            <a:endParaRPr lang="en-US" sz="2000" dirty="0">
              <a:latin typeface="Arial" charset="0"/>
            </a:endParaRPr>
          </a:p>
        </p:txBody>
      </p:sp>
      <p:sp>
        <p:nvSpPr>
          <p:cNvPr id="716804" name="Freeform 4"/>
          <p:cNvSpPr>
            <a:spLocks/>
          </p:cNvSpPr>
          <p:nvPr/>
        </p:nvSpPr>
        <p:spPr bwMode="auto">
          <a:xfrm>
            <a:off x="359443" y="3543301"/>
            <a:ext cx="800100" cy="2886075"/>
          </a:xfrm>
          <a:custGeom>
            <a:avLst/>
            <a:gdLst>
              <a:gd name="T0" fmla="*/ 504 w 504"/>
              <a:gd name="T1" fmla="*/ 1596 h 1818"/>
              <a:gd name="T2" fmla="*/ 120 w 504"/>
              <a:gd name="T3" fmla="*/ 1602 h 1818"/>
              <a:gd name="T4" fmla="*/ 90 w 504"/>
              <a:gd name="T5" fmla="*/ 192 h 1818"/>
              <a:gd name="T6" fmla="*/ 396 w 504"/>
              <a:gd name="T7" fmla="*/ 144 h 1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04" h="1818">
                <a:moveTo>
                  <a:pt x="504" y="1596"/>
                </a:moveTo>
                <a:cubicBezTo>
                  <a:pt x="444" y="1728"/>
                  <a:pt x="240" y="1818"/>
                  <a:pt x="120" y="1602"/>
                </a:cubicBezTo>
                <a:cubicBezTo>
                  <a:pt x="0" y="1386"/>
                  <a:pt x="48" y="444"/>
                  <a:pt x="90" y="192"/>
                </a:cubicBezTo>
                <a:cubicBezTo>
                  <a:pt x="162" y="0"/>
                  <a:pt x="294" y="84"/>
                  <a:pt x="396" y="144"/>
                </a:cubicBezTo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Google Shape;97;g9e37c9e9fa_0_71"/>
          <p:cNvSpPr txBox="1">
            <a:spLocks/>
          </p:cNvSpPr>
          <p:nvPr/>
        </p:nvSpPr>
        <p:spPr>
          <a:xfrm>
            <a:off x="838200" y="479358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3200"/>
            </a:pPr>
            <a:r>
              <a:rPr lang="en-US" sz="3200" b="1" dirty="0" err="1" smtClean="0"/>
              <a:t>Dijkastra’s</a:t>
            </a:r>
            <a:r>
              <a:rPr lang="en-US" sz="3200" b="1" dirty="0" smtClean="0"/>
              <a:t> shortest path algorithm</a:t>
            </a:r>
            <a:endParaRPr lang="en-US" sz="3200" b="1" dirty="0"/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>
          <a:xfrm>
            <a:off x="6566566" y="1231236"/>
            <a:ext cx="5384800" cy="3148259"/>
          </a:xfrm>
          <a:prstGeom prst="rect">
            <a:avLst/>
          </a:prstGeom>
          <a:solidFill>
            <a:schemeClr val="lt1"/>
          </a:solidFill>
          <a:ln>
            <a:solidFill>
              <a:srgbClr val="B2103A"/>
            </a:solidFill>
          </a:ln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Font typeface="Wingdings" pitchFamily="2" charset="2"/>
              <a:buNone/>
            </a:pPr>
            <a:r>
              <a:rPr lang="en-US" sz="2400" u="sng" dirty="0" smtClean="0">
                <a:solidFill>
                  <a:srgbClr val="FF0000"/>
                </a:solidFill>
              </a:rPr>
              <a:t>Notations:</a:t>
            </a:r>
            <a:endParaRPr lang="en-US" sz="2400" u="sng" dirty="0" smtClean="0"/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c(</a:t>
            </a:r>
            <a:r>
              <a:rPr lang="en-US" sz="2400" dirty="0" err="1" smtClean="0">
                <a:solidFill>
                  <a:srgbClr val="000099"/>
                </a:solidFill>
                <a:latin typeface="Arial" charset="0"/>
              </a:rPr>
              <a:t>x,y</a:t>
            </a:r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):</a:t>
            </a:r>
            <a:r>
              <a:rPr lang="en-US" sz="2000" dirty="0" smtClean="0"/>
              <a:t> link cost from node x to y;  = ∞ if not direct neighbors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D(v):</a:t>
            </a:r>
            <a:r>
              <a:rPr lang="en-US" sz="2000" dirty="0" smtClean="0"/>
              <a:t> current value of cost of path from source to </a:t>
            </a:r>
            <a:r>
              <a:rPr lang="en-US" sz="2000" dirty="0" err="1" smtClean="0"/>
              <a:t>dest</a:t>
            </a:r>
            <a:r>
              <a:rPr lang="en-US" sz="2000" dirty="0" smtClean="0"/>
              <a:t>.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p(v):</a:t>
            </a:r>
            <a:r>
              <a:rPr lang="en-US" sz="2000" dirty="0" smtClean="0"/>
              <a:t> predecessor node along path from source to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N':</a:t>
            </a:r>
            <a:r>
              <a:rPr lang="en-US" sz="2000" dirty="0" smtClean="0"/>
              <a:t> set of nodes whose least cost path definitively known</a:t>
            </a:r>
          </a:p>
          <a:p>
            <a:endParaRPr lang="en-US" sz="2400" dirty="0"/>
          </a:p>
        </p:txBody>
      </p:sp>
      <p:pic>
        <p:nvPicPr>
          <p:cNvPr id="9" name="Google Shape;90;p1"/>
          <p:cNvPicPr preferRelativeResize="0"/>
          <p:nvPr/>
        </p:nvPicPr>
        <p:blipFill rotWithShape="1">
          <a:blip r:embed="rId5">
            <a:alphaModFix/>
          </a:blip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91;p1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200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114"/>
    </mc:Choice>
    <mc:Fallback>
      <p:transition spd="slow" advTm="38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C473B-38D3-4576-B4CD-CDC20CD8BEFF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16803" name="Text Box 3"/>
          <p:cNvSpPr txBox="1">
            <a:spLocks noChangeArrowheads="1"/>
          </p:cNvSpPr>
          <p:nvPr/>
        </p:nvSpPr>
        <p:spPr bwMode="auto">
          <a:xfrm>
            <a:off x="900781" y="1458914"/>
            <a:ext cx="6221412" cy="466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Arial" charset="0"/>
              </a:rPr>
              <a:t>1  </a:t>
            </a:r>
            <a:r>
              <a:rPr lang="en-US" sz="2000" b="1" i="1" dirty="0">
                <a:latin typeface="Arial" charset="0"/>
              </a:rPr>
              <a:t>Initialization: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>
                <a:latin typeface="Arial" charset="0"/>
              </a:rPr>
              <a:t>2   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= {u} </a:t>
            </a:r>
          </a:p>
          <a:p>
            <a:r>
              <a:rPr lang="en-US" sz="2000" dirty="0">
                <a:latin typeface="Arial" charset="0"/>
              </a:rPr>
              <a:t>3    for all nodes v </a:t>
            </a:r>
          </a:p>
          <a:p>
            <a:r>
              <a:rPr lang="en-US" sz="2000" dirty="0">
                <a:latin typeface="Arial" charset="0"/>
              </a:rPr>
              <a:t>4      if v adjacent to u </a:t>
            </a:r>
          </a:p>
          <a:p>
            <a:r>
              <a:rPr lang="en-US" sz="2000" dirty="0">
                <a:latin typeface="Arial" charset="0"/>
              </a:rPr>
              <a:t>5          then D(v) = c(</a:t>
            </a:r>
            <a:r>
              <a:rPr lang="en-US" sz="2000" dirty="0" err="1">
                <a:latin typeface="Arial" charset="0"/>
              </a:rPr>
              <a:t>u,v</a:t>
            </a:r>
            <a:r>
              <a:rPr lang="en-US" sz="2000" dirty="0">
                <a:latin typeface="Arial" charset="0"/>
              </a:rPr>
              <a:t>) </a:t>
            </a:r>
          </a:p>
          <a:p>
            <a:r>
              <a:rPr lang="en-US" sz="2000" dirty="0">
                <a:latin typeface="Arial" charset="0"/>
              </a:rPr>
              <a:t>6      else D(v) = </a:t>
            </a:r>
            <a:r>
              <a:rPr lang="en-US" sz="2000" dirty="0">
                <a:latin typeface="Arial" charset="0"/>
                <a:cs typeface="Arial" charset="0"/>
              </a:rPr>
              <a:t>∞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>
                <a:latin typeface="Arial" charset="0"/>
              </a:rPr>
              <a:t>7 </a:t>
            </a:r>
          </a:p>
          <a:p>
            <a:r>
              <a:rPr lang="en-US" sz="2000" dirty="0">
                <a:latin typeface="Arial" charset="0"/>
              </a:rPr>
              <a:t>8   </a:t>
            </a:r>
            <a:r>
              <a:rPr lang="en-US" sz="2000" b="1" i="1" dirty="0">
                <a:latin typeface="Arial" charset="0"/>
              </a:rPr>
              <a:t>Loop</a:t>
            </a:r>
            <a:r>
              <a:rPr lang="en-US" sz="2000" i="1" dirty="0">
                <a:latin typeface="Arial" charset="0"/>
              </a:rPr>
              <a:t> </a:t>
            </a:r>
            <a:endParaRPr lang="en-US" sz="2000" dirty="0">
              <a:latin typeface="Arial" charset="0"/>
            </a:endParaRPr>
          </a:p>
          <a:p>
            <a:r>
              <a:rPr lang="en-US" sz="2000" dirty="0">
                <a:latin typeface="Arial" charset="0"/>
              </a:rPr>
              <a:t>9     find w not in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such that D(w) is a minimum </a:t>
            </a:r>
          </a:p>
          <a:p>
            <a:r>
              <a:rPr lang="en-US" sz="2000" dirty="0">
                <a:latin typeface="Arial" charset="0"/>
              </a:rPr>
              <a:t>10    add w to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>
                <a:latin typeface="Arial" charset="0"/>
              </a:rPr>
              <a:t>11    update D(v) for all v adjacent to w and not in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: </a:t>
            </a:r>
          </a:p>
          <a:p>
            <a:r>
              <a:rPr lang="en-US" sz="2000" dirty="0">
                <a:latin typeface="Arial" charset="0"/>
              </a:rPr>
              <a:t>12       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D(v) = min( D(v), D(w) + c(</a:t>
            </a:r>
            <a:r>
              <a:rPr lang="en-US" sz="2000" dirty="0" err="1">
                <a:solidFill>
                  <a:srgbClr val="FF0000"/>
                </a:solidFill>
                <a:latin typeface="Arial" charset="0"/>
              </a:rPr>
              <a:t>w,v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) ) </a:t>
            </a:r>
          </a:p>
          <a:p>
            <a:r>
              <a:rPr lang="en-US" sz="2000" dirty="0">
                <a:latin typeface="Arial" charset="0"/>
              </a:rPr>
              <a:t>13    /* new cost to v is either old cost to v or known </a:t>
            </a:r>
          </a:p>
          <a:p>
            <a:r>
              <a:rPr lang="en-US" sz="2000" dirty="0">
                <a:latin typeface="Arial" charset="0"/>
              </a:rPr>
              <a:t>14     shortest path cost to w plus cost from w to v */ </a:t>
            </a:r>
          </a:p>
          <a:p>
            <a:r>
              <a:rPr lang="en-US" sz="2000" dirty="0">
                <a:latin typeface="Arial" charset="0"/>
              </a:rPr>
              <a:t>15  </a:t>
            </a:r>
            <a:r>
              <a:rPr lang="en-US" sz="2000" b="1" i="1" dirty="0">
                <a:latin typeface="Arial" charset="0"/>
              </a:rPr>
              <a:t>until all nodes in N</a:t>
            </a:r>
            <a:r>
              <a:rPr lang="en-US" sz="2000" b="1" i="1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</a:t>
            </a:r>
          </a:p>
        </p:txBody>
      </p:sp>
      <p:sp>
        <p:nvSpPr>
          <p:cNvPr id="716804" name="Freeform 4"/>
          <p:cNvSpPr>
            <a:spLocks/>
          </p:cNvSpPr>
          <p:nvPr/>
        </p:nvSpPr>
        <p:spPr bwMode="auto">
          <a:xfrm>
            <a:off x="359443" y="3543301"/>
            <a:ext cx="800100" cy="2886075"/>
          </a:xfrm>
          <a:custGeom>
            <a:avLst/>
            <a:gdLst>
              <a:gd name="T0" fmla="*/ 504 w 504"/>
              <a:gd name="T1" fmla="*/ 1596 h 1818"/>
              <a:gd name="T2" fmla="*/ 120 w 504"/>
              <a:gd name="T3" fmla="*/ 1602 h 1818"/>
              <a:gd name="T4" fmla="*/ 90 w 504"/>
              <a:gd name="T5" fmla="*/ 192 h 1818"/>
              <a:gd name="T6" fmla="*/ 396 w 504"/>
              <a:gd name="T7" fmla="*/ 144 h 1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04" h="1818">
                <a:moveTo>
                  <a:pt x="504" y="1596"/>
                </a:moveTo>
                <a:cubicBezTo>
                  <a:pt x="444" y="1728"/>
                  <a:pt x="240" y="1818"/>
                  <a:pt x="120" y="1602"/>
                </a:cubicBezTo>
                <a:cubicBezTo>
                  <a:pt x="0" y="1386"/>
                  <a:pt x="48" y="444"/>
                  <a:pt x="90" y="192"/>
                </a:cubicBezTo>
                <a:cubicBezTo>
                  <a:pt x="162" y="0"/>
                  <a:pt x="294" y="84"/>
                  <a:pt x="396" y="144"/>
                </a:cubicBezTo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Google Shape;97;g9e37c9e9fa_0_71"/>
          <p:cNvSpPr txBox="1">
            <a:spLocks/>
          </p:cNvSpPr>
          <p:nvPr/>
        </p:nvSpPr>
        <p:spPr>
          <a:xfrm>
            <a:off x="838200" y="479358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3200"/>
            </a:pPr>
            <a:r>
              <a:rPr lang="en-US" sz="3200" b="1" dirty="0" err="1" smtClean="0"/>
              <a:t>Dijkastra’s</a:t>
            </a:r>
            <a:r>
              <a:rPr lang="en-US" sz="3200" b="1" dirty="0" smtClean="0"/>
              <a:t> shortest path algorithm</a:t>
            </a:r>
            <a:endParaRPr lang="en-US" sz="3200" b="1" dirty="0"/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>
          <a:xfrm>
            <a:off x="6566566" y="1231236"/>
            <a:ext cx="5384800" cy="3148259"/>
          </a:xfrm>
          <a:prstGeom prst="rect">
            <a:avLst/>
          </a:prstGeom>
          <a:solidFill>
            <a:schemeClr val="lt1"/>
          </a:solidFill>
          <a:ln>
            <a:solidFill>
              <a:srgbClr val="B2103A"/>
            </a:solidFill>
          </a:ln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Font typeface="Wingdings" pitchFamily="2" charset="2"/>
              <a:buNone/>
            </a:pPr>
            <a:r>
              <a:rPr lang="en-US" sz="2400" u="sng" dirty="0" smtClean="0">
                <a:solidFill>
                  <a:srgbClr val="FF0000"/>
                </a:solidFill>
              </a:rPr>
              <a:t>Notations:</a:t>
            </a:r>
            <a:endParaRPr lang="en-US" sz="2400" u="sng" dirty="0" smtClean="0"/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c(</a:t>
            </a:r>
            <a:r>
              <a:rPr lang="en-US" sz="2400" dirty="0" err="1" smtClean="0">
                <a:solidFill>
                  <a:srgbClr val="000099"/>
                </a:solidFill>
                <a:latin typeface="Arial" charset="0"/>
              </a:rPr>
              <a:t>x,y</a:t>
            </a:r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):</a:t>
            </a:r>
            <a:r>
              <a:rPr lang="en-US" sz="2000" dirty="0" smtClean="0"/>
              <a:t> link cost from node x to y;  = ∞ if not direct neighbors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D(v):</a:t>
            </a:r>
            <a:r>
              <a:rPr lang="en-US" sz="2000" dirty="0" smtClean="0"/>
              <a:t> current value of cost of path from source to </a:t>
            </a:r>
            <a:r>
              <a:rPr lang="en-US" sz="2000" dirty="0" err="1" smtClean="0"/>
              <a:t>dest</a:t>
            </a:r>
            <a:r>
              <a:rPr lang="en-US" sz="2000" dirty="0" smtClean="0"/>
              <a:t>.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p(v):</a:t>
            </a:r>
            <a:r>
              <a:rPr lang="en-US" sz="2000" dirty="0" smtClean="0"/>
              <a:t> predecessor node along path from source to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N':</a:t>
            </a:r>
            <a:r>
              <a:rPr lang="en-US" sz="2000" dirty="0" smtClean="0"/>
              <a:t> set of nodes whose least cost path definitively known</a:t>
            </a:r>
          </a:p>
          <a:p>
            <a:endParaRPr lang="en-US" sz="2400" dirty="0"/>
          </a:p>
        </p:txBody>
      </p:sp>
      <p:pic>
        <p:nvPicPr>
          <p:cNvPr id="9" name="Google Shape;90;p1"/>
          <p:cNvPicPr preferRelativeResize="0"/>
          <p:nvPr/>
        </p:nvPicPr>
        <p:blipFill rotWithShape="1">
          <a:blip r:embed="rId5">
            <a:alphaModFix/>
          </a:blip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91;p1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006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235"/>
    </mc:Choice>
    <mc:Fallback>
      <p:transition spd="slow" advTm="98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8C473B-38D3-4576-B4CD-CDC20CD8BEFF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716803" name="Text Box 3"/>
          <p:cNvSpPr txBox="1">
            <a:spLocks noChangeArrowheads="1"/>
          </p:cNvSpPr>
          <p:nvPr/>
        </p:nvSpPr>
        <p:spPr bwMode="auto">
          <a:xfrm>
            <a:off x="900781" y="1458914"/>
            <a:ext cx="6221412" cy="46640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r>
              <a:rPr lang="en-US" sz="2000" dirty="0">
                <a:latin typeface="Arial" charset="0"/>
              </a:rPr>
              <a:t>1  </a:t>
            </a:r>
            <a:r>
              <a:rPr lang="en-US" sz="2000" b="1" i="1" dirty="0">
                <a:latin typeface="Arial" charset="0"/>
              </a:rPr>
              <a:t>Initialization: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>
                <a:latin typeface="Arial" charset="0"/>
              </a:rPr>
              <a:t>2   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= {u} </a:t>
            </a:r>
          </a:p>
          <a:p>
            <a:r>
              <a:rPr lang="en-US" sz="2000" dirty="0">
                <a:latin typeface="Arial" charset="0"/>
              </a:rPr>
              <a:t>3    for all nodes v </a:t>
            </a:r>
          </a:p>
          <a:p>
            <a:r>
              <a:rPr lang="en-US" sz="2000" dirty="0">
                <a:latin typeface="Arial" charset="0"/>
              </a:rPr>
              <a:t>4      if v adjacent to u </a:t>
            </a:r>
          </a:p>
          <a:p>
            <a:r>
              <a:rPr lang="en-US" sz="2000" dirty="0">
                <a:latin typeface="Arial" charset="0"/>
              </a:rPr>
              <a:t>5          then D(v) = c(</a:t>
            </a:r>
            <a:r>
              <a:rPr lang="en-US" sz="2000" dirty="0" err="1">
                <a:latin typeface="Arial" charset="0"/>
              </a:rPr>
              <a:t>u,v</a:t>
            </a:r>
            <a:r>
              <a:rPr lang="en-US" sz="2000" dirty="0">
                <a:latin typeface="Arial" charset="0"/>
              </a:rPr>
              <a:t>) </a:t>
            </a:r>
          </a:p>
          <a:p>
            <a:r>
              <a:rPr lang="en-US" sz="2000" dirty="0">
                <a:latin typeface="Arial" charset="0"/>
              </a:rPr>
              <a:t>6      else D(v) = </a:t>
            </a:r>
            <a:r>
              <a:rPr lang="en-US" sz="2000" dirty="0">
                <a:latin typeface="Arial" charset="0"/>
                <a:cs typeface="Arial" charset="0"/>
              </a:rPr>
              <a:t>∞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>
                <a:latin typeface="Arial" charset="0"/>
              </a:rPr>
              <a:t>7 </a:t>
            </a:r>
          </a:p>
          <a:p>
            <a:r>
              <a:rPr lang="en-US" sz="2000" dirty="0">
                <a:latin typeface="Arial" charset="0"/>
              </a:rPr>
              <a:t>8   </a:t>
            </a:r>
            <a:r>
              <a:rPr lang="en-US" sz="2000" b="1" i="1" dirty="0">
                <a:latin typeface="Arial" charset="0"/>
              </a:rPr>
              <a:t>Loop</a:t>
            </a:r>
            <a:r>
              <a:rPr lang="en-US" sz="2000" i="1" dirty="0">
                <a:latin typeface="Arial" charset="0"/>
              </a:rPr>
              <a:t> </a:t>
            </a:r>
            <a:endParaRPr lang="en-US" sz="2000" dirty="0">
              <a:latin typeface="Arial" charset="0"/>
            </a:endParaRPr>
          </a:p>
          <a:p>
            <a:r>
              <a:rPr lang="en-US" sz="2000" dirty="0">
                <a:latin typeface="Arial" charset="0"/>
              </a:rPr>
              <a:t>9     find w not in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such that D(w) is a minimum </a:t>
            </a:r>
          </a:p>
          <a:p>
            <a:r>
              <a:rPr lang="en-US" sz="2000" dirty="0">
                <a:latin typeface="Arial" charset="0"/>
              </a:rPr>
              <a:t>10    add w to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</a:t>
            </a:r>
          </a:p>
          <a:p>
            <a:r>
              <a:rPr lang="en-US" sz="2000" dirty="0">
                <a:latin typeface="Arial" charset="0"/>
              </a:rPr>
              <a:t>11    update D(v) for all v adjacent to w and not in N</a:t>
            </a:r>
            <a:r>
              <a:rPr lang="en-US" sz="2000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: </a:t>
            </a:r>
          </a:p>
          <a:p>
            <a:r>
              <a:rPr lang="en-US" sz="2000" dirty="0">
                <a:latin typeface="Arial" charset="0"/>
              </a:rPr>
              <a:t>12       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D(v) = min( D(v), D(w) + c(</a:t>
            </a:r>
            <a:r>
              <a:rPr lang="en-US" sz="2000" dirty="0" err="1">
                <a:solidFill>
                  <a:srgbClr val="FF0000"/>
                </a:solidFill>
                <a:latin typeface="Arial" charset="0"/>
              </a:rPr>
              <a:t>w,v</a:t>
            </a:r>
            <a:r>
              <a:rPr lang="en-US" sz="2000" dirty="0">
                <a:solidFill>
                  <a:srgbClr val="FF0000"/>
                </a:solidFill>
                <a:latin typeface="Arial" charset="0"/>
              </a:rPr>
              <a:t>) ) </a:t>
            </a:r>
          </a:p>
          <a:p>
            <a:r>
              <a:rPr lang="en-US" sz="2000" dirty="0">
                <a:latin typeface="Arial" charset="0"/>
              </a:rPr>
              <a:t>13    /* new cost to v is either old cost to v or known </a:t>
            </a:r>
          </a:p>
          <a:p>
            <a:r>
              <a:rPr lang="en-US" sz="2000" dirty="0">
                <a:latin typeface="Arial" charset="0"/>
              </a:rPr>
              <a:t>14     shortest path cost to w plus cost from w to v */ </a:t>
            </a:r>
          </a:p>
          <a:p>
            <a:r>
              <a:rPr lang="en-US" sz="2000" dirty="0">
                <a:latin typeface="Arial" charset="0"/>
              </a:rPr>
              <a:t>15  </a:t>
            </a:r>
            <a:r>
              <a:rPr lang="en-US" sz="2000" b="1" i="1" dirty="0">
                <a:latin typeface="Arial" charset="0"/>
              </a:rPr>
              <a:t>until all nodes in N</a:t>
            </a:r>
            <a:r>
              <a:rPr lang="en-US" sz="2000" b="1" i="1" dirty="0">
                <a:latin typeface="Arial" charset="0"/>
                <a:cs typeface="Arial" charset="0"/>
              </a:rPr>
              <a:t>'</a:t>
            </a:r>
            <a:r>
              <a:rPr lang="en-US" sz="2000" dirty="0">
                <a:latin typeface="Arial" charset="0"/>
              </a:rPr>
              <a:t> </a:t>
            </a:r>
          </a:p>
        </p:txBody>
      </p:sp>
      <p:sp>
        <p:nvSpPr>
          <p:cNvPr id="716804" name="Freeform 4"/>
          <p:cNvSpPr>
            <a:spLocks/>
          </p:cNvSpPr>
          <p:nvPr/>
        </p:nvSpPr>
        <p:spPr bwMode="auto">
          <a:xfrm>
            <a:off x="359443" y="3543301"/>
            <a:ext cx="800100" cy="2886075"/>
          </a:xfrm>
          <a:custGeom>
            <a:avLst/>
            <a:gdLst>
              <a:gd name="T0" fmla="*/ 504 w 504"/>
              <a:gd name="T1" fmla="*/ 1596 h 1818"/>
              <a:gd name="T2" fmla="*/ 120 w 504"/>
              <a:gd name="T3" fmla="*/ 1602 h 1818"/>
              <a:gd name="T4" fmla="*/ 90 w 504"/>
              <a:gd name="T5" fmla="*/ 192 h 1818"/>
              <a:gd name="T6" fmla="*/ 396 w 504"/>
              <a:gd name="T7" fmla="*/ 144 h 18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04" h="1818">
                <a:moveTo>
                  <a:pt x="504" y="1596"/>
                </a:moveTo>
                <a:cubicBezTo>
                  <a:pt x="444" y="1728"/>
                  <a:pt x="240" y="1818"/>
                  <a:pt x="120" y="1602"/>
                </a:cubicBezTo>
                <a:cubicBezTo>
                  <a:pt x="0" y="1386"/>
                  <a:pt x="48" y="444"/>
                  <a:pt x="90" y="192"/>
                </a:cubicBezTo>
                <a:cubicBezTo>
                  <a:pt x="162" y="0"/>
                  <a:pt x="294" y="84"/>
                  <a:pt x="396" y="144"/>
                </a:cubicBezTo>
              </a:path>
            </a:pathLst>
          </a:custGeom>
          <a:noFill/>
          <a:ln w="28575" cap="flat" cmpd="sng">
            <a:solidFill>
              <a:schemeClr val="accent2"/>
            </a:solidFill>
            <a:prstDash val="solid"/>
            <a:round/>
            <a:headEnd type="non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7" name="Google Shape;97;g9e37c9e9fa_0_71"/>
          <p:cNvSpPr txBox="1">
            <a:spLocks/>
          </p:cNvSpPr>
          <p:nvPr/>
        </p:nvSpPr>
        <p:spPr>
          <a:xfrm>
            <a:off x="838200" y="479358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3200"/>
            </a:pPr>
            <a:r>
              <a:rPr lang="en-US" sz="3200" b="1" dirty="0" err="1" smtClean="0"/>
              <a:t>Dijkastra’s</a:t>
            </a:r>
            <a:r>
              <a:rPr lang="en-US" sz="3200" b="1" dirty="0" smtClean="0"/>
              <a:t> shortest path algorithm</a:t>
            </a:r>
            <a:endParaRPr lang="en-US" sz="3200" b="1" dirty="0"/>
          </a:p>
        </p:txBody>
      </p:sp>
      <p:sp>
        <p:nvSpPr>
          <p:cNvPr id="8" name="Rectangle 4"/>
          <p:cNvSpPr txBox="1">
            <a:spLocks noChangeArrowheads="1"/>
          </p:cNvSpPr>
          <p:nvPr/>
        </p:nvSpPr>
        <p:spPr>
          <a:xfrm>
            <a:off x="6566566" y="1231236"/>
            <a:ext cx="5384800" cy="3148259"/>
          </a:xfrm>
          <a:prstGeom prst="rect">
            <a:avLst/>
          </a:prstGeom>
          <a:solidFill>
            <a:schemeClr val="lt1"/>
          </a:solidFill>
          <a:ln>
            <a:solidFill>
              <a:srgbClr val="B2103A"/>
            </a:solidFill>
          </a:ln>
        </p:spPr>
        <p:txBody>
          <a:bodyPr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Font typeface="Wingdings" pitchFamily="2" charset="2"/>
              <a:buNone/>
            </a:pPr>
            <a:r>
              <a:rPr lang="en-US" sz="2400" u="sng" dirty="0" smtClean="0">
                <a:solidFill>
                  <a:srgbClr val="FF0000"/>
                </a:solidFill>
              </a:rPr>
              <a:t>Notations:</a:t>
            </a:r>
            <a:endParaRPr lang="en-US" sz="2400" u="sng" dirty="0" smtClean="0"/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c(</a:t>
            </a:r>
            <a:r>
              <a:rPr lang="en-US" sz="2400" dirty="0" err="1" smtClean="0">
                <a:solidFill>
                  <a:srgbClr val="000099"/>
                </a:solidFill>
                <a:latin typeface="Arial" charset="0"/>
              </a:rPr>
              <a:t>x,y</a:t>
            </a:r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):</a:t>
            </a:r>
            <a:r>
              <a:rPr lang="en-US" sz="2000" dirty="0" smtClean="0"/>
              <a:t> link cost from node x to y;  = ∞ if not direct neighbors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D(v):</a:t>
            </a:r>
            <a:r>
              <a:rPr lang="en-US" sz="2000" dirty="0" smtClean="0"/>
              <a:t> current value of cost of path from source to </a:t>
            </a:r>
            <a:r>
              <a:rPr lang="en-US" sz="2000" dirty="0" err="1" smtClean="0"/>
              <a:t>dest</a:t>
            </a:r>
            <a:r>
              <a:rPr lang="en-US" sz="2000" dirty="0" smtClean="0"/>
              <a:t>.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p(v):</a:t>
            </a:r>
            <a:r>
              <a:rPr lang="en-US" sz="2000" dirty="0" smtClean="0"/>
              <a:t> predecessor node along path from source to v</a:t>
            </a:r>
          </a:p>
          <a:p>
            <a:r>
              <a:rPr lang="en-US" sz="2400" dirty="0" smtClean="0">
                <a:solidFill>
                  <a:srgbClr val="000099"/>
                </a:solidFill>
                <a:latin typeface="Arial" charset="0"/>
              </a:rPr>
              <a:t>N':</a:t>
            </a:r>
            <a:r>
              <a:rPr lang="en-US" sz="2000" dirty="0" smtClean="0"/>
              <a:t> set of nodes whose least cost path definitively known</a:t>
            </a:r>
          </a:p>
          <a:p>
            <a:endParaRPr lang="en-US" sz="2400" dirty="0"/>
          </a:p>
        </p:txBody>
      </p:sp>
      <p:pic>
        <p:nvPicPr>
          <p:cNvPr id="9" name="Google Shape;90;p1"/>
          <p:cNvPicPr preferRelativeResize="0"/>
          <p:nvPr/>
        </p:nvPicPr>
        <p:blipFill rotWithShape="1">
          <a:blip r:embed="rId5">
            <a:alphaModFix/>
          </a:blip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91;p1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23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22"/>
    </mc:Choice>
    <mc:Fallback>
      <p:transition spd="slow" advTm="194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516770"/>
            <a:ext cx="2743200" cy="365125"/>
          </a:xfrm>
        </p:spPr>
        <p:txBody>
          <a:bodyPr/>
          <a:lstStyle/>
          <a:p>
            <a:fld id="{015A57AE-24EF-410E-9EFF-B4968E21CA16}" type="slidenum">
              <a:rPr lang="en-US" smtClean="0"/>
              <a:pPr/>
              <a:t>9</a:t>
            </a:fld>
            <a:endParaRPr lang="en-US" dirty="0"/>
          </a:p>
        </p:txBody>
      </p:sp>
      <p:grpSp>
        <p:nvGrpSpPr>
          <p:cNvPr id="717826" name="Group 2"/>
          <p:cNvGrpSpPr>
            <a:grpSpLocks/>
          </p:cNvGrpSpPr>
          <p:nvPr/>
        </p:nvGrpSpPr>
        <p:grpSpPr bwMode="auto">
          <a:xfrm>
            <a:off x="6164264" y="3265570"/>
            <a:ext cx="4217987" cy="3368477"/>
            <a:chOff x="415" y="860"/>
            <a:chExt cx="2910" cy="2261"/>
          </a:xfrm>
        </p:grpSpPr>
        <p:grpSp>
          <p:nvGrpSpPr>
            <p:cNvPr id="717827" name="Group 3"/>
            <p:cNvGrpSpPr>
              <a:grpSpLocks/>
            </p:cNvGrpSpPr>
            <p:nvPr/>
          </p:nvGrpSpPr>
          <p:grpSpPr bwMode="auto">
            <a:xfrm>
              <a:off x="1290" y="2001"/>
              <a:ext cx="316" cy="269"/>
              <a:chOff x="1613" y="2015"/>
              <a:chExt cx="316" cy="269"/>
            </a:xfrm>
          </p:grpSpPr>
          <p:sp>
            <p:nvSpPr>
              <p:cNvPr id="717828" name="Oval 4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29" name="Line 5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30" name="Line 6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31" name="Rectangle 7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717832" name="Oval 8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33" name="Rectangle 9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34" name="Text Box 10"/>
              <p:cNvSpPr txBox="1">
                <a:spLocks noChangeArrowheads="1"/>
              </p:cNvSpPr>
              <p:nvPr/>
            </p:nvSpPr>
            <p:spPr bwMode="auto">
              <a:xfrm>
                <a:off x="1632" y="2015"/>
                <a:ext cx="256" cy="26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w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sp>
          <p:nvSpPr>
            <p:cNvPr id="717835" name="Text Box 11"/>
            <p:cNvSpPr txBox="1">
              <a:spLocks noChangeArrowheads="1"/>
            </p:cNvSpPr>
            <p:nvPr/>
          </p:nvSpPr>
          <p:spPr bwMode="auto">
            <a:xfrm>
              <a:off x="935" y="1962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3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7836" name="Text Box 12"/>
            <p:cNvSpPr txBox="1">
              <a:spLocks noChangeArrowheads="1"/>
            </p:cNvSpPr>
            <p:nvPr/>
          </p:nvSpPr>
          <p:spPr bwMode="auto">
            <a:xfrm>
              <a:off x="1440" y="1481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4</a:t>
              </a:r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717837" name="Group 13"/>
            <p:cNvGrpSpPr>
              <a:grpSpLocks/>
            </p:cNvGrpSpPr>
            <p:nvPr/>
          </p:nvGrpSpPr>
          <p:grpSpPr bwMode="auto">
            <a:xfrm>
              <a:off x="1299" y="2852"/>
              <a:ext cx="316" cy="269"/>
              <a:chOff x="1613" y="2015"/>
              <a:chExt cx="316" cy="269"/>
            </a:xfrm>
          </p:grpSpPr>
          <p:sp>
            <p:nvSpPr>
              <p:cNvPr id="717838" name="Oval 14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39" name="Line 15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40" name="Line 16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41" name="Rectangle 17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717842" name="Oval 18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43" name="Rectangle 19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44" name="Text Box 20"/>
              <p:cNvSpPr txBox="1">
                <a:spLocks noChangeArrowheads="1"/>
              </p:cNvSpPr>
              <p:nvPr/>
            </p:nvSpPr>
            <p:spPr bwMode="auto">
              <a:xfrm>
                <a:off x="1652" y="2015"/>
                <a:ext cx="216" cy="26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v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grpSp>
          <p:nvGrpSpPr>
            <p:cNvPr id="717845" name="Group 21"/>
            <p:cNvGrpSpPr>
              <a:grpSpLocks/>
            </p:cNvGrpSpPr>
            <p:nvPr/>
          </p:nvGrpSpPr>
          <p:grpSpPr bwMode="auto">
            <a:xfrm>
              <a:off x="1295" y="860"/>
              <a:ext cx="316" cy="269"/>
              <a:chOff x="1613" y="2015"/>
              <a:chExt cx="316" cy="269"/>
            </a:xfrm>
          </p:grpSpPr>
          <p:sp>
            <p:nvSpPr>
              <p:cNvPr id="717846" name="Oval 22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47" name="Line 23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48" name="Line 24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49" name="Rectangle 25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717850" name="Oval 26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51" name="Rectangle 27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52" name="Text Box 28"/>
              <p:cNvSpPr txBox="1">
                <a:spLocks noChangeArrowheads="1"/>
              </p:cNvSpPr>
              <p:nvPr/>
            </p:nvSpPr>
            <p:spPr bwMode="auto">
              <a:xfrm>
                <a:off x="1652" y="2015"/>
                <a:ext cx="216" cy="26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x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grpSp>
          <p:nvGrpSpPr>
            <p:cNvPr id="717853" name="Group 29"/>
            <p:cNvGrpSpPr>
              <a:grpSpLocks/>
            </p:cNvGrpSpPr>
            <p:nvPr/>
          </p:nvGrpSpPr>
          <p:grpSpPr bwMode="auto">
            <a:xfrm>
              <a:off x="415" y="2032"/>
              <a:ext cx="316" cy="269"/>
              <a:chOff x="1613" y="2015"/>
              <a:chExt cx="316" cy="269"/>
            </a:xfrm>
          </p:grpSpPr>
          <p:sp>
            <p:nvSpPr>
              <p:cNvPr id="717854" name="Oval 30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55" name="Line 31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56" name="Line 32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57" name="Rectangle 33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717858" name="Oval 34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59" name="Rectangle 35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60" name="Text Box 36"/>
              <p:cNvSpPr txBox="1">
                <a:spLocks noChangeArrowheads="1"/>
              </p:cNvSpPr>
              <p:nvPr/>
            </p:nvSpPr>
            <p:spPr bwMode="auto">
              <a:xfrm>
                <a:off x="1647" y="2015"/>
                <a:ext cx="226" cy="269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u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sp>
          <p:nvSpPr>
            <p:cNvPr id="717861" name="Line 37"/>
            <p:cNvSpPr>
              <a:spLocks noChangeShapeType="1"/>
            </p:cNvSpPr>
            <p:nvPr/>
          </p:nvSpPr>
          <p:spPr bwMode="auto">
            <a:xfrm>
              <a:off x="738" y="2156"/>
              <a:ext cx="632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7862" name="Line 38"/>
            <p:cNvSpPr>
              <a:spLocks noChangeShapeType="1"/>
            </p:cNvSpPr>
            <p:nvPr/>
          </p:nvSpPr>
          <p:spPr bwMode="auto">
            <a:xfrm>
              <a:off x="1440" y="1082"/>
              <a:ext cx="0" cy="96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7863" name="Line 39"/>
            <p:cNvSpPr>
              <a:spLocks noChangeShapeType="1"/>
            </p:cNvSpPr>
            <p:nvPr/>
          </p:nvSpPr>
          <p:spPr bwMode="auto">
            <a:xfrm flipH="1">
              <a:off x="614" y="1021"/>
              <a:ext cx="674" cy="1081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7864" name="Text Box 40"/>
            <p:cNvSpPr txBox="1">
              <a:spLocks noChangeArrowheads="1"/>
            </p:cNvSpPr>
            <p:nvPr/>
          </p:nvSpPr>
          <p:spPr bwMode="auto">
            <a:xfrm>
              <a:off x="782" y="1371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5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7865" name="Line 41"/>
            <p:cNvSpPr>
              <a:spLocks noChangeShapeType="1"/>
            </p:cNvSpPr>
            <p:nvPr/>
          </p:nvSpPr>
          <p:spPr bwMode="auto">
            <a:xfrm>
              <a:off x="1447" y="2206"/>
              <a:ext cx="7" cy="709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7866" name="Text Box 42"/>
            <p:cNvSpPr txBox="1">
              <a:spLocks noChangeArrowheads="1"/>
            </p:cNvSpPr>
            <p:nvPr/>
          </p:nvSpPr>
          <p:spPr bwMode="auto">
            <a:xfrm>
              <a:off x="1464" y="2410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3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7868" name="Text Box 44"/>
            <p:cNvSpPr txBox="1">
              <a:spLocks noChangeArrowheads="1"/>
            </p:cNvSpPr>
            <p:nvPr/>
          </p:nvSpPr>
          <p:spPr bwMode="auto">
            <a:xfrm>
              <a:off x="777" y="2585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7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7869" name="Line 45"/>
            <p:cNvSpPr>
              <a:spLocks noChangeShapeType="1"/>
            </p:cNvSpPr>
            <p:nvPr/>
          </p:nvSpPr>
          <p:spPr bwMode="auto">
            <a:xfrm flipH="1">
              <a:off x="1450" y="2158"/>
              <a:ext cx="998" cy="822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7870" name="Text Box 46"/>
            <p:cNvSpPr txBox="1">
              <a:spLocks noChangeArrowheads="1"/>
            </p:cNvSpPr>
            <p:nvPr/>
          </p:nvSpPr>
          <p:spPr bwMode="auto">
            <a:xfrm>
              <a:off x="1905" y="2572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4</a:t>
              </a:r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717872" name="Group 48"/>
            <p:cNvGrpSpPr>
              <a:grpSpLocks/>
            </p:cNvGrpSpPr>
            <p:nvPr/>
          </p:nvGrpSpPr>
          <p:grpSpPr bwMode="auto">
            <a:xfrm>
              <a:off x="2332" y="2025"/>
              <a:ext cx="316" cy="266"/>
              <a:chOff x="1613" y="2015"/>
              <a:chExt cx="316" cy="266"/>
            </a:xfrm>
          </p:grpSpPr>
          <p:sp>
            <p:nvSpPr>
              <p:cNvPr id="717873" name="Oval 49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74" name="Line 50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75" name="Line 51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76" name="Rectangle 52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717877" name="Oval 53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78" name="Rectangle 54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79" name="Text Box 55"/>
              <p:cNvSpPr txBox="1">
                <a:spLocks noChangeArrowheads="1"/>
              </p:cNvSpPr>
              <p:nvPr/>
            </p:nvSpPr>
            <p:spPr bwMode="auto">
              <a:xfrm>
                <a:off x="1651" y="2015"/>
                <a:ext cx="218" cy="26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y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sp>
          <p:nvSpPr>
            <p:cNvPr id="717880" name="Text Box 56"/>
            <p:cNvSpPr txBox="1">
              <a:spLocks noChangeArrowheads="1"/>
            </p:cNvSpPr>
            <p:nvPr/>
          </p:nvSpPr>
          <p:spPr bwMode="auto">
            <a:xfrm>
              <a:off x="1823" y="1724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8</a:t>
              </a:r>
              <a:endParaRPr lang="en-US" sz="2400">
                <a:latin typeface="Times New Roman" pitchFamily="18" charset="0"/>
              </a:endParaRPr>
            </a:p>
          </p:txBody>
        </p:sp>
        <p:grpSp>
          <p:nvGrpSpPr>
            <p:cNvPr id="717881" name="Group 57"/>
            <p:cNvGrpSpPr>
              <a:grpSpLocks/>
            </p:cNvGrpSpPr>
            <p:nvPr/>
          </p:nvGrpSpPr>
          <p:grpSpPr bwMode="auto">
            <a:xfrm>
              <a:off x="3009" y="2006"/>
              <a:ext cx="316" cy="266"/>
              <a:chOff x="1613" y="2015"/>
              <a:chExt cx="316" cy="266"/>
            </a:xfrm>
          </p:grpSpPr>
          <p:sp>
            <p:nvSpPr>
              <p:cNvPr id="717882" name="Oval 58"/>
              <p:cNvSpPr>
                <a:spLocks noChangeArrowheads="1"/>
              </p:cNvSpPr>
              <p:nvPr/>
            </p:nvSpPr>
            <p:spPr bwMode="auto">
              <a:xfrm>
                <a:off x="1616" y="2138"/>
                <a:ext cx="313" cy="81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83" name="Line 59"/>
              <p:cNvSpPr>
                <a:spLocks noChangeShapeType="1"/>
              </p:cNvSpPr>
              <p:nvPr/>
            </p:nvSpPr>
            <p:spPr bwMode="auto">
              <a:xfrm>
                <a:off x="1616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84" name="Line 60"/>
              <p:cNvSpPr>
                <a:spLocks noChangeShapeType="1"/>
              </p:cNvSpPr>
              <p:nvPr/>
            </p:nvSpPr>
            <p:spPr bwMode="auto">
              <a:xfrm>
                <a:off x="1929" y="2131"/>
                <a:ext cx="0" cy="5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85" name="Rectangle 61"/>
              <p:cNvSpPr>
                <a:spLocks noChangeArrowheads="1"/>
              </p:cNvSpPr>
              <p:nvPr/>
            </p:nvSpPr>
            <p:spPr bwMode="auto">
              <a:xfrm>
                <a:off x="1616" y="2131"/>
                <a:ext cx="310" cy="49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/>
                <a:endParaRPr lang="en-US" sz="2400">
                  <a:latin typeface="Times New Roman" pitchFamily="18" charset="0"/>
                </a:endParaRPr>
              </a:p>
            </p:txBody>
          </p:sp>
          <p:sp>
            <p:nvSpPr>
              <p:cNvPr id="717886" name="Oval 62"/>
              <p:cNvSpPr>
                <a:spLocks noChangeArrowheads="1"/>
              </p:cNvSpPr>
              <p:nvPr/>
            </p:nvSpPr>
            <p:spPr bwMode="auto">
              <a:xfrm>
                <a:off x="1613" y="2072"/>
                <a:ext cx="313" cy="95"/>
              </a:xfrm>
              <a:prstGeom prst="ellipse">
                <a:avLst/>
              </a:prstGeom>
              <a:solidFill>
                <a:schemeClr val="hlink"/>
              </a:solidFill>
              <a:ln w="12700">
                <a:solidFill>
                  <a:schemeClr val="tx1"/>
                </a:solidFill>
                <a:round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87" name="Rectangle 63"/>
              <p:cNvSpPr>
                <a:spLocks noChangeArrowheads="1"/>
              </p:cNvSpPr>
              <p:nvPr/>
            </p:nvSpPr>
            <p:spPr bwMode="auto">
              <a:xfrm>
                <a:off x="1687" y="2100"/>
                <a:ext cx="141" cy="105"/>
              </a:xfrm>
              <a:prstGeom prst="rect">
                <a:avLst/>
              </a:prstGeom>
              <a:solidFill>
                <a:schemeClr val="hlink"/>
              </a:solidFill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endParaRPr lang="en-US"/>
              </a:p>
            </p:txBody>
          </p:sp>
          <p:sp>
            <p:nvSpPr>
              <p:cNvPr id="717888" name="Text Box 64"/>
              <p:cNvSpPr txBox="1">
                <a:spLocks noChangeArrowheads="1"/>
              </p:cNvSpPr>
              <p:nvPr/>
            </p:nvSpPr>
            <p:spPr bwMode="auto">
              <a:xfrm>
                <a:off x="1650" y="2015"/>
                <a:ext cx="221" cy="266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z</a:t>
                </a:r>
                <a:endParaRPr lang="en-US" sz="2400" dirty="0">
                  <a:solidFill>
                    <a:schemeClr val="bg1"/>
                  </a:solidFill>
                  <a:latin typeface="Times New Roman" pitchFamily="18" charset="0"/>
                </a:endParaRPr>
              </a:p>
            </p:txBody>
          </p:sp>
        </p:grpSp>
        <p:sp>
          <p:nvSpPr>
            <p:cNvPr id="717889" name="Line 65"/>
            <p:cNvSpPr>
              <a:spLocks noChangeShapeType="1"/>
            </p:cNvSpPr>
            <p:nvPr/>
          </p:nvSpPr>
          <p:spPr bwMode="auto">
            <a:xfrm>
              <a:off x="2641" y="2149"/>
              <a:ext cx="351" cy="0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7890" name="Text Box 66"/>
            <p:cNvSpPr txBox="1">
              <a:spLocks noChangeArrowheads="1"/>
            </p:cNvSpPr>
            <p:nvPr/>
          </p:nvSpPr>
          <p:spPr bwMode="auto">
            <a:xfrm>
              <a:off x="2716" y="2153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2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7891" name="Line 67"/>
            <p:cNvSpPr>
              <a:spLocks noChangeShapeType="1"/>
            </p:cNvSpPr>
            <p:nvPr/>
          </p:nvSpPr>
          <p:spPr bwMode="auto">
            <a:xfrm>
              <a:off x="1503" y="990"/>
              <a:ext cx="963" cy="1138"/>
            </a:xfrm>
            <a:prstGeom prst="line">
              <a:avLst/>
            </a:pr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7892" name="Text Box 68"/>
            <p:cNvSpPr txBox="1">
              <a:spLocks noChangeArrowheads="1"/>
            </p:cNvSpPr>
            <p:nvPr/>
          </p:nvSpPr>
          <p:spPr bwMode="auto">
            <a:xfrm>
              <a:off x="1928" y="1346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7</a:t>
              </a:r>
              <a:endParaRPr lang="en-US" sz="2400">
                <a:latin typeface="Times New Roman" pitchFamily="18" charset="0"/>
              </a:endParaRPr>
            </a:p>
          </p:txBody>
        </p:sp>
        <p:sp>
          <p:nvSpPr>
            <p:cNvPr id="717893" name="Freeform 69"/>
            <p:cNvSpPr>
              <a:spLocks/>
            </p:cNvSpPr>
            <p:nvPr/>
          </p:nvSpPr>
          <p:spPr bwMode="auto">
            <a:xfrm>
              <a:off x="1489" y="976"/>
              <a:ext cx="28" cy="14"/>
            </a:xfrm>
            <a:custGeom>
              <a:avLst/>
              <a:gdLst>
                <a:gd name="T0" fmla="*/ 0 w 28"/>
                <a:gd name="T1" fmla="*/ 14 h 14"/>
                <a:gd name="T2" fmla="*/ 28 w 28"/>
                <a:gd name="T3" fmla="*/ 0 h 14"/>
                <a:gd name="T4" fmla="*/ 0 w 28"/>
                <a:gd name="T5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8" h="14">
                  <a:moveTo>
                    <a:pt x="0" y="14"/>
                  </a:moveTo>
                  <a:cubicBezTo>
                    <a:pt x="9" y="9"/>
                    <a:pt x="28" y="0"/>
                    <a:pt x="28" y="0"/>
                  </a:cubicBezTo>
                  <a:cubicBezTo>
                    <a:pt x="28" y="0"/>
                    <a:pt x="9" y="9"/>
                    <a:pt x="0" y="14"/>
                  </a:cubicBez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7894" name="Freeform 70"/>
            <p:cNvSpPr>
              <a:spLocks/>
            </p:cNvSpPr>
            <p:nvPr/>
          </p:nvSpPr>
          <p:spPr bwMode="auto">
            <a:xfrm>
              <a:off x="1623" y="999"/>
              <a:ext cx="1510" cy="1052"/>
            </a:xfrm>
            <a:custGeom>
              <a:avLst/>
              <a:gdLst>
                <a:gd name="T0" fmla="*/ 0 w 1510"/>
                <a:gd name="T1" fmla="*/ 5 h 1052"/>
                <a:gd name="T2" fmla="*/ 1102 w 1510"/>
                <a:gd name="T3" fmla="*/ 174 h 1052"/>
                <a:gd name="T4" fmla="*/ 1510 w 1510"/>
                <a:gd name="T5" fmla="*/ 1052 h 1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10" h="1052">
                  <a:moveTo>
                    <a:pt x="0" y="5"/>
                  </a:moveTo>
                  <a:cubicBezTo>
                    <a:pt x="184" y="33"/>
                    <a:pt x="851" y="0"/>
                    <a:pt x="1102" y="174"/>
                  </a:cubicBezTo>
                  <a:cubicBezTo>
                    <a:pt x="1353" y="348"/>
                    <a:pt x="1425" y="869"/>
                    <a:pt x="1510" y="1052"/>
                  </a:cubicBezTo>
                </a:path>
              </a:pathLst>
            </a:custGeom>
            <a:noFill/>
            <a:ln w="9525">
              <a:solidFill>
                <a:schemeClr val="tx1"/>
              </a:solidFill>
              <a:round/>
              <a:headEnd/>
              <a:tailEnd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717895" name="Text Box 71"/>
            <p:cNvSpPr txBox="1">
              <a:spLocks noChangeArrowheads="1"/>
            </p:cNvSpPr>
            <p:nvPr/>
          </p:nvSpPr>
          <p:spPr bwMode="auto">
            <a:xfrm>
              <a:off x="2690" y="1011"/>
              <a:ext cx="196" cy="207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ctr"/>
              <a:r>
                <a:rPr lang="en-US"/>
                <a:t>9</a:t>
              </a:r>
              <a:endParaRPr lang="en-US" sz="2400">
                <a:latin typeface="Times New Roman" pitchFamily="18" charset="0"/>
              </a:endParaRPr>
            </a:p>
          </p:txBody>
        </p:sp>
      </p:grpSp>
      <p:sp>
        <p:nvSpPr>
          <p:cNvPr id="717897" name="Text Box 73"/>
          <p:cNvSpPr txBox="1">
            <a:spLocks noChangeArrowheads="1"/>
          </p:cNvSpPr>
          <p:nvPr/>
        </p:nvSpPr>
        <p:spPr bwMode="auto">
          <a:xfrm>
            <a:off x="1998664" y="1438359"/>
            <a:ext cx="706437" cy="7016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>
                <a:latin typeface="Arial" charset="0"/>
              </a:rPr>
              <a:t>Step</a:t>
            </a:r>
          </a:p>
          <a:p>
            <a:pPr algn="r"/>
            <a:endParaRPr lang="en-US" sz="2000">
              <a:latin typeface="Arial" charset="0"/>
            </a:endParaRPr>
          </a:p>
        </p:txBody>
      </p:sp>
      <p:sp>
        <p:nvSpPr>
          <p:cNvPr id="717898" name="Text Box 74"/>
          <p:cNvSpPr txBox="1">
            <a:spLocks noChangeArrowheads="1"/>
          </p:cNvSpPr>
          <p:nvPr/>
        </p:nvSpPr>
        <p:spPr bwMode="auto">
          <a:xfrm>
            <a:off x="2982913" y="1444709"/>
            <a:ext cx="417512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>
                <a:latin typeface="Arial" charset="0"/>
              </a:rPr>
              <a:t>N</a:t>
            </a:r>
            <a:r>
              <a:rPr lang="en-US" sz="2000">
                <a:latin typeface="Arial" charset="0"/>
                <a:cs typeface="Arial" charset="0"/>
              </a:rPr>
              <a:t>'</a:t>
            </a:r>
          </a:p>
        </p:txBody>
      </p:sp>
      <p:sp>
        <p:nvSpPr>
          <p:cNvPr id="717899" name="Text Box 75"/>
          <p:cNvSpPr txBox="1">
            <a:spLocks noChangeArrowheads="1"/>
          </p:cNvSpPr>
          <p:nvPr/>
        </p:nvSpPr>
        <p:spPr bwMode="auto">
          <a:xfrm>
            <a:off x="3567113" y="1170070"/>
            <a:ext cx="67786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>
                <a:latin typeface="Arial" charset="0"/>
              </a:rPr>
              <a:t>D(</a:t>
            </a:r>
            <a:r>
              <a:rPr lang="en-US" sz="2000" b="1">
                <a:solidFill>
                  <a:srgbClr val="FF0000"/>
                </a:solidFill>
                <a:latin typeface="Arial" charset="0"/>
              </a:rPr>
              <a:t>v</a:t>
            </a:r>
            <a:r>
              <a:rPr lang="en-US" sz="2000">
                <a:latin typeface="Arial" charset="0"/>
              </a:rPr>
              <a:t>)</a:t>
            </a:r>
          </a:p>
          <a:p>
            <a:pPr algn="r"/>
            <a:r>
              <a:rPr lang="en-US" sz="1600">
                <a:latin typeface="Arial" charset="0"/>
              </a:rPr>
              <a:t>p(v)</a:t>
            </a:r>
          </a:p>
        </p:txBody>
      </p:sp>
      <p:sp>
        <p:nvSpPr>
          <p:cNvPr id="717900" name="Text Box 76"/>
          <p:cNvSpPr txBox="1">
            <a:spLocks noChangeArrowheads="1"/>
          </p:cNvSpPr>
          <p:nvPr/>
        </p:nvSpPr>
        <p:spPr bwMode="auto">
          <a:xfrm>
            <a:off x="2062273" y="1778084"/>
            <a:ext cx="28405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0</a:t>
            </a:r>
          </a:p>
        </p:txBody>
      </p:sp>
      <p:sp>
        <p:nvSpPr>
          <p:cNvPr id="717901" name="Text Box 77"/>
          <p:cNvSpPr txBox="1">
            <a:spLocks noChangeArrowheads="1"/>
          </p:cNvSpPr>
          <p:nvPr/>
        </p:nvSpPr>
        <p:spPr bwMode="auto">
          <a:xfrm>
            <a:off x="2067036" y="2074946"/>
            <a:ext cx="28405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1</a:t>
            </a:r>
          </a:p>
        </p:txBody>
      </p:sp>
      <p:sp>
        <p:nvSpPr>
          <p:cNvPr id="717902" name="Text Box 78"/>
          <p:cNvSpPr txBox="1">
            <a:spLocks noChangeArrowheads="1"/>
          </p:cNvSpPr>
          <p:nvPr/>
        </p:nvSpPr>
        <p:spPr bwMode="auto">
          <a:xfrm>
            <a:off x="2068623" y="2382921"/>
            <a:ext cx="28405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2</a:t>
            </a:r>
          </a:p>
        </p:txBody>
      </p:sp>
      <p:sp>
        <p:nvSpPr>
          <p:cNvPr id="717903" name="Text Box 79"/>
          <p:cNvSpPr txBox="1">
            <a:spLocks noChangeArrowheads="1"/>
          </p:cNvSpPr>
          <p:nvPr/>
        </p:nvSpPr>
        <p:spPr bwMode="auto">
          <a:xfrm>
            <a:off x="2062273" y="2684546"/>
            <a:ext cx="28405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3</a:t>
            </a:r>
          </a:p>
        </p:txBody>
      </p:sp>
      <p:sp>
        <p:nvSpPr>
          <p:cNvPr id="717904" name="Text Box 80"/>
          <p:cNvSpPr txBox="1">
            <a:spLocks noChangeArrowheads="1"/>
          </p:cNvSpPr>
          <p:nvPr/>
        </p:nvSpPr>
        <p:spPr bwMode="auto">
          <a:xfrm>
            <a:off x="2060686" y="2987759"/>
            <a:ext cx="28405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4</a:t>
            </a:r>
          </a:p>
        </p:txBody>
      </p:sp>
      <p:sp>
        <p:nvSpPr>
          <p:cNvPr id="717905" name="Text Box 81"/>
          <p:cNvSpPr txBox="1">
            <a:spLocks noChangeArrowheads="1"/>
          </p:cNvSpPr>
          <p:nvPr/>
        </p:nvSpPr>
        <p:spPr bwMode="auto">
          <a:xfrm>
            <a:off x="2065448" y="3292559"/>
            <a:ext cx="28405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5</a:t>
            </a:r>
          </a:p>
        </p:txBody>
      </p:sp>
      <p:sp>
        <p:nvSpPr>
          <p:cNvPr id="717906" name="Text Box 82"/>
          <p:cNvSpPr txBox="1">
            <a:spLocks noChangeArrowheads="1"/>
          </p:cNvSpPr>
          <p:nvPr/>
        </p:nvSpPr>
        <p:spPr bwMode="auto">
          <a:xfrm>
            <a:off x="4154489" y="1178008"/>
            <a:ext cx="73342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>
                <a:latin typeface="Arial" charset="0"/>
              </a:rPr>
              <a:t>D(</a:t>
            </a:r>
            <a:r>
              <a:rPr lang="en-US" sz="2000" b="1">
                <a:solidFill>
                  <a:srgbClr val="FF0000"/>
                </a:solidFill>
                <a:latin typeface="Arial" charset="0"/>
              </a:rPr>
              <a:t>w</a:t>
            </a:r>
            <a:r>
              <a:rPr lang="en-US" sz="2000">
                <a:latin typeface="Arial" charset="0"/>
              </a:rPr>
              <a:t>)</a:t>
            </a:r>
          </a:p>
          <a:p>
            <a:pPr algn="r"/>
            <a:r>
              <a:rPr lang="en-US" sz="1600">
                <a:latin typeface="Arial" charset="0"/>
              </a:rPr>
              <a:t>p(w)</a:t>
            </a:r>
          </a:p>
        </p:txBody>
      </p:sp>
      <p:sp>
        <p:nvSpPr>
          <p:cNvPr id="717907" name="Text Box 83"/>
          <p:cNvSpPr txBox="1">
            <a:spLocks noChangeArrowheads="1"/>
          </p:cNvSpPr>
          <p:nvPr/>
        </p:nvSpPr>
        <p:spPr bwMode="auto">
          <a:xfrm>
            <a:off x="4830763" y="1178008"/>
            <a:ext cx="677862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>
                <a:latin typeface="Arial" charset="0"/>
              </a:rPr>
              <a:t>D(</a:t>
            </a:r>
            <a:r>
              <a:rPr lang="en-US" sz="2000" b="1">
                <a:solidFill>
                  <a:srgbClr val="FF0000"/>
                </a:solidFill>
                <a:latin typeface="Arial" charset="0"/>
              </a:rPr>
              <a:t>x</a:t>
            </a:r>
            <a:r>
              <a:rPr lang="en-US" sz="2000">
                <a:latin typeface="Arial" charset="0"/>
              </a:rPr>
              <a:t>)</a:t>
            </a:r>
          </a:p>
          <a:p>
            <a:pPr algn="r"/>
            <a:r>
              <a:rPr lang="en-US" sz="1600">
                <a:latin typeface="Arial" charset="0"/>
              </a:rPr>
              <a:t>p(x)</a:t>
            </a:r>
          </a:p>
        </p:txBody>
      </p:sp>
      <p:sp>
        <p:nvSpPr>
          <p:cNvPr id="717908" name="Text Box 84"/>
          <p:cNvSpPr txBox="1">
            <a:spLocks noChangeArrowheads="1"/>
          </p:cNvSpPr>
          <p:nvPr/>
        </p:nvSpPr>
        <p:spPr bwMode="auto">
          <a:xfrm>
            <a:off x="5470526" y="1178008"/>
            <a:ext cx="677863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>
                <a:latin typeface="Arial" charset="0"/>
              </a:rPr>
              <a:t>D(</a:t>
            </a:r>
            <a:r>
              <a:rPr lang="en-US" sz="2000" b="1">
                <a:solidFill>
                  <a:srgbClr val="FF0000"/>
                </a:solidFill>
                <a:latin typeface="Arial" charset="0"/>
              </a:rPr>
              <a:t>y</a:t>
            </a:r>
            <a:r>
              <a:rPr lang="en-US" sz="2000">
                <a:latin typeface="Arial" charset="0"/>
              </a:rPr>
              <a:t>)</a:t>
            </a:r>
          </a:p>
          <a:p>
            <a:pPr algn="r"/>
            <a:r>
              <a:rPr lang="en-US" sz="1600">
                <a:latin typeface="Arial" charset="0"/>
              </a:rPr>
              <a:t>p(y)</a:t>
            </a:r>
          </a:p>
        </p:txBody>
      </p:sp>
      <p:sp>
        <p:nvSpPr>
          <p:cNvPr id="717909" name="Text Box 85"/>
          <p:cNvSpPr txBox="1">
            <a:spLocks noChangeArrowheads="1"/>
          </p:cNvSpPr>
          <p:nvPr/>
        </p:nvSpPr>
        <p:spPr bwMode="auto">
          <a:xfrm>
            <a:off x="6102351" y="1182770"/>
            <a:ext cx="663575" cy="6413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2000">
                <a:latin typeface="Arial" charset="0"/>
              </a:rPr>
              <a:t>D(</a:t>
            </a:r>
            <a:r>
              <a:rPr lang="en-US" sz="2000" b="1">
                <a:solidFill>
                  <a:srgbClr val="FF0000"/>
                </a:solidFill>
                <a:latin typeface="Arial" charset="0"/>
              </a:rPr>
              <a:t>z</a:t>
            </a:r>
            <a:r>
              <a:rPr lang="en-US" sz="2000">
                <a:latin typeface="Arial" charset="0"/>
              </a:rPr>
              <a:t>)</a:t>
            </a:r>
          </a:p>
          <a:p>
            <a:pPr algn="r"/>
            <a:r>
              <a:rPr lang="en-US" sz="1600">
                <a:latin typeface="Arial" charset="0"/>
              </a:rPr>
              <a:t>p(z)</a:t>
            </a:r>
          </a:p>
        </p:txBody>
      </p:sp>
      <p:sp>
        <p:nvSpPr>
          <p:cNvPr id="717910" name="Line 86"/>
          <p:cNvSpPr>
            <a:spLocks noChangeShapeType="1"/>
          </p:cNvSpPr>
          <p:nvPr/>
        </p:nvSpPr>
        <p:spPr bwMode="auto">
          <a:xfrm>
            <a:off x="2124075" y="1798720"/>
            <a:ext cx="4629150" cy="0"/>
          </a:xfrm>
          <a:prstGeom prst="line">
            <a:avLst/>
          </a:prstGeom>
          <a:noFill/>
          <a:ln w="28575">
            <a:solidFill>
              <a:srgbClr val="0000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11" name="Line 87"/>
          <p:cNvSpPr>
            <a:spLocks noChangeShapeType="1"/>
          </p:cNvSpPr>
          <p:nvPr/>
        </p:nvSpPr>
        <p:spPr bwMode="auto">
          <a:xfrm>
            <a:off x="2105025" y="2113045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12" name="Text Box 88"/>
          <p:cNvSpPr txBox="1">
            <a:spLocks noChangeArrowheads="1"/>
          </p:cNvSpPr>
          <p:nvPr/>
        </p:nvSpPr>
        <p:spPr bwMode="auto">
          <a:xfrm>
            <a:off x="3043348" y="1768559"/>
            <a:ext cx="284052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u</a:t>
            </a:r>
          </a:p>
        </p:txBody>
      </p:sp>
      <p:sp>
        <p:nvSpPr>
          <p:cNvPr id="717913" name="Line 89"/>
          <p:cNvSpPr>
            <a:spLocks noChangeShapeType="1"/>
          </p:cNvSpPr>
          <p:nvPr/>
        </p:nvSpPr>
        <p:spPr bwMode="auto">
          <a:xfrm>
            <a:off x="2105025" y="2408320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14" name="Line 90"/>
          <p:cNvSpPr>
            <a:spLocks noChangeShapeType="1"/>
          </p:cNvSpPr>
          <p:nvPr/>
        </p:nvSpPr>
        <p:spPr bwMode="auto">
          <a:xfrm>
            <a:off x="2105025" y="2722645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15" name="Line 91"/>
          <p:cNvSpPr>
            <a:spLocks noChangeShapeType="1"/>
          </p:cNvSpPr>
          <p:nvPr/>
        </p:nvSpPr>
        <p:spPr bwMode="auto">
          <a:xfrm>
            <a:off x="2089150" y="3025858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16" name="Line 92"/>
          <p:cNvSpPr>
            <a:spLocks noChangeShapeType="1"/>
          </p:cNvSpPr>
          <p:nvPr/>
        </p:nvSpPr>
        <p:spPr bwMode="auto">
          <a:xfrm>
            <a:off x="2100263" y="3332245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17" name="Line 93"/>
          <p:cNvSpPr>
            <a:spLocks noChangeShapeType="1"/>
          </p:cNvSpPr>
          <p:nvPr/>
        </p:nvSpPr>
        <p:spPr bwMode="auto">
          <a:xfrm>
            <a:off x="2105025" y="3627520"/>
            <a:ext cx="4629150" cy="0"/>
          </a:xfrm>
          <a:prstGeom prst="line">
            <a:avLst/>
          </a:prstGeom>
          <a:noFill/>
          <a:ln w="12700">
            <a:solidFill>
              <a:srgbClr val="000099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grpSp>
        <p:nvGrpSpPr>
          <p:cNvPr id="717918" name="Group 94"/>
          <p:cNvGrpSpPr>
            <a:grpSpLocks/>
          </p:cNvGrpSpPr>
          <p:nvPr/>
        </p:nvGrpSpPr>
        <p:grpSpPr bwMode="auto">
          <a:xfrm>
            <a:off x="3783012" y="1770147"/>
            <a:ext cx="3016250" cy="312738"/>
            <a:chOff x="1423" y="1014"/>
            <a:chExt cx="1900" cy="197"/>
          </a:xfrm>
        </p:grpSpPr>
        <p:sp>
          <p:nvSpPr>
            <p:cNvPr id="717919" name="Text Box 95"/>
            <p:cNvSpPr txBox="1">
              <a:spLocks noChangeArrowheads="1"/>
            </p:cNvSpPr>
            <p:nvPr/>
          </p:nvSpPr>
          <p:spPr bwMode="auto">
            <a:xfrm>
              <a:off x="3095" y="1014"/>
              <a:ext cx="22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/>
                <a:t>∞ </a:t>
              </a:r>
              <a:endParaRPr lang="en-US" sz="2000">
                <a:latin typeface="Arial" charset="0"/>
              </a:endParaRPr>
            </a:p>
          </p:txBody>
        </p:sp>
        <p:sp>
          <p:nvSpPr>
            <p:cNvPr id="717920" name="Text Box 96"/>
            <p:cNvSpPr txBox="1">
              <a:spLocks noChangeArrowheads="1"/>
            </p:cNvSpPr>
            <p:nvPr/>
          </p:nvSpPr>
          <p:spPr bwMode="auto">
            <a:xfrm>
              <a:off x="2699" y="1014"/>
              <a:ext cx="22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/>
                <a:t>∞ </a:t>
              </a:r>
              <a:endParaRPr lang="en-US" sz="2000">
                <a:latin typeface="Arial" charset="0"/>
              </a:endParaRPr>
            </a:p>
          </p:txBody>
        </p:sp>
        <p:sp>
          <p:nvSpPr>
            <p:cNvPr id="717921" name="Text Box 97"/>
            <p:cNvSpPr txBox="1">
              <a:spLocks noChangeArrowheads="1"/>
            </p:cNvSpPr>
            <p:nvPr/>
          </p:nvSpPr>
          <p:spPr bwMode="auto">
            <a:xfrm>
              <a:off x="1423" y="1017"/>
              <a:ext cx="273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>
                  <a:latin typeface="Arial" charset="0"/>
                </a:rPr>
                <a:t>7,u</a:t>
              </a:r>
            </a:p>
          </p:txBody>
        </p:sp>
        <p:sp>
          <p:nvSpPr>
            <p:cNvPr id="717922" name="Text Box 98"/>
            <p:cNvSpPr txBox="1">
              <a:spLocks noChangeArrowheads="1"/>
            </p:cNvSpPr>
            <p:nvPr/>
          </p:nvSpPr>
          <p:spPr bwMode="auto">
            <a:xfrm>
              <a:off x="1830" y="1015"/>
              <a:ext cx="273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>
                  <a:latin typeface="Arial" charset="0"/>
                </a:rPr>
                <a:t>3,u</a:t>
              </a:r>
            </a:p>
          </p:txBody>
        </p:sp>
        <p:sp>
          <p:nvSpPr>
            <p:cNvPr id="717923" name="Text Box 99"/>
            <p:cNvSpPr txBox="1">
              <a:spLocks noChangeArrowheads="1"/>
            </p:cNvSpPr>
            <p:nvPr/>
          </p:nvSpPr>
          <p:spPr bwMode="auto">
            <a:xfrm>
              <a:off x="2233" y="1016"/>
              <a:ext cx="273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>
                  <a:latin typeface="Arial" charset="0"/>
                </a:rPr>
                <a:t>5,u</a:t>
              </a:r>
            </a:p>
          </p:txBody>
        </p:sp>
      </p:grpSp>
      <p:sp>
        <p:nvSpPr>
          <p:cNvPr id="717924" name="Text Box 100"/>
          <p:cNvSpPr txBox="1">
            <a:spLocks noChangeArrowheads="1"/>
          </p:cNvSpPr>
          <p:nvPr/>
        </p:nvSpPr>
        <p:spPr bwMode="auto">
          <a:xfrm>
            <a:off x="2932556" y="2065421"/>
            <a:ext cx="413895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uw</a:t>
            </a:r>
          </a:p>
        </p:txBody>
      </p:sp>
      <p:grpSp>
        <p:nvGrpSpPr>
          <p:cNvPr id="717925" name="Group 101"/>
          <p:cNvGrpSpPr>
            <a:grpSpLocks/>
          </p:cNvGrpSpPr>
          <p:nvPr/>
        </p:nvGrpSpPr>
        <p:grpSpPr bwMode="auto">
          <a:xfrm>
            <a:off x="3763963" y="2076535"/>
            <a:ext cx="3046412" cy="338138"/>
            <a:chOff x="1404" y="1014"/>
            <a:chExt cx="1919" cy="213"/>
          </a:xfrm>
        </p:grpSpPr>
        <p:sp>
          <p:nvSpPr>
            <p:cNvPr id="717926" name="Text Box 102"/>
            <p:cNvSpPr txBox="1">
              <a:spLocks noChangeArrowheads="1"/>
            </p:cNvSpPr>
            <p:nvPr/>
          </p:nvSpPr>
          <p:spPr bwMode="auto">
            <a:xfrm>
              <a:off x="3095" y="1014"/>
              <a:ext cx="228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/>
                <a:t>∞ </a:t>
              </a:r>
              <a:endParaRPr lang="en-US" sz="2000">
                <a:latin typeface="Arial" charset="0"/>
              </a:endParaRPr>
            </a:p>
          </p:txBody>
        </p:sp>
        <p:sp>
          <p:nvSpPr>
            <p:cNvPr id="717927" name="Text Box 103"/>
            <p:cNvSpPr txBox="1">
              <a:spLocks noChangeArrowheads="1"/>
            </p:cNvSpPr>
            <p:nvPr/>
          </p:nvSpPr>
          <p:spPr bwMode="auto">
            <a:xfrm>
              <a:off x="2523" y="1014"/>
              <a:ext cx="404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 sz="1600">
                  <a:latin typeface="Arial" charset="0"/>
                </a:rPr>
                <a:t>11</a:t>
              </a:r>
              <a:r>
                <a:rPr lang="en-US">
                  <a:latin typeface="Arial" charset="0"/>
                </a:rPr>
                <a:t>,w</a:t>
              </a:r>
              <a:r>
                <a:rPr lang="en-US"/>
                <a:t> </a:t>
              </a:r>
              <a:endParaRPr lang="en-US" sz="2000">
                <a:latin typeface="Arial" charset="0"/>
              </a:endParaRPr>
            </a:p>
          </p:txBody>
        </p:sp>
        <p:sp>
          <p:nvSpPr>
            <p:cNvPr id="717928" name="Text Box 104"/>
            <p:cNvSpPr txBox="1">
              <a:spLocks noChangeArrowheads="1"/>
            </p:cNvSpPr>
            <p:nvPr/>
          </p:nvSpPr>
          <p:spPr bwMode="auto">
            <a:xfrm>
              <a:off x="1404" y="1017"/>
              <a:ext cx="2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>
                  <a:latin typeface="Arial" charset="0"/>
                </a:rPr>
                <a:t>6,w</a:t>
              </a:r>
            </a:p>
          </p:txBody>
        </p:sp>
        <p:sp>
          <p:nvSpPr>
            <p:cNvPr id="717929" name="Text Box 105"/>
            <p:cNvSpPr txBox="1">
              <a:spLocks noChangeArrowheads="1"/>
            </p:cNvSpPr>
            <p:nvPr/>
          </p:nvSpPr>
          <p:spPr bwMode="auto">
            <a:xfrm>
              <a:off x="1987" y="1015"/>
              <a:ext cx="116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endParaRPr lang="en-US">
                <a:latin typeface="Arial" charset="0"/>
              </a:endParaRPr>
            </a:p>
          </p:txBody>
        </p:sp>
        <p:sp>
          <p:nvSpPr>
            <p:cNvPr id="717930" name="Text Box 106"/>
            <p:cNvSpPr txBox="1">
              <a:spLocks noChangeArrowheads="1"/>
            </p:cNvSpPr>
            <p:nvPr/>
          </p:nvSpPr>
          <p:spPr bwMode="auto">
            <a:xfrm>
              <a:off x="2233" y="1016"/>
              <a:ext cx="273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>
                  <a:latin typeface="Arial" charset="0"/>
                </a:rPr>
                <a:t>5,u</a:t>
              </a:r>
            </a:p>
          </p:txBody>
        </p:sp>
      </p:grpSp>
      <p:grpSp>
        <p:nvGrpSpPr>
          <p:cNvPr id="717931" name="Group 107"/>
          <p:cNvGrpSpPr>
            <a:grpSpLocks/>
          </p:cNvGrpSpPr>
          <p:nvPr/>
        </p:nvGrpSpPr>
        <p:grpSpPr bwMode="auto">
          <a:xfrm>
            <a:off x="3762376" y="2374987"/>
            <a:ext cx="3046413" cy="338138"/>
            <a:chOff x="1404" y="1011"/>
            <a:chExt cx="1919" cy="213"/>
          </a:xfrm>
        </p:grpSpPr>
        <p:sp>
          <p:nvSpPr>
            <p:cNvPr id="717932" name="Text Box 108"/>
            <p:cNvSpPr txBox="1">
              <a:spLocks noChangeArrowheads="1"/>
            </p:cNvSpPr>
            <p:nvPr/>
          </p:nvSpPr>
          <p:spPr bwMode="auto">
            <a:xfrm>
              <a:off x="2944" y="1011"/>
              <a:ext cx="379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 sz="1600">
                  <a:latin typeface="Arial" charset="0"/>
                </a:rPr>
                <a:t>14</a:t>
              </a:r>
              <a:r>
                <a:rPr lang="en-US">
                  <a:latin typeface="Arial" charset="0"/>
                </a:rPr>
                <a:t>,x </a:t>
              </a:r>
            </a:p>
          </p:txBody>
        </p:sp>
        <p:sp>
          <p:nvSpPr>
            <p:cNvPr id="717933" name="Text Box 109"/>
            <p:cNvSpPr txBox="1">
              <a:spLocks noChangeArrowheads="1"/>
            </p:cNvSpPr>
            <p:nvPr/>
          </p:nvSpPr>
          <p:spPr bwMode="auto">
            <a:xfrm>
              <a:off x="2518" y="1011"/>
              <a:ext cx="409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 sz="1600">
                  <a:latin typeface="Arial" charset="0"/>
                </a:rPr>
                <a:t>11,</a:t>
              </a:r>
              <a:r>
                <a:rPr lang="en-US">
                  <a:latin typeface="Arial" charset="0"/>
                </a:rPr>
                <a:t>w </a:t>
              </a:r>
              <a:endParaRPr lang="en-US" sz="2000">
                <a:latin typeface="Arial" charset="0"/>
              </a:endParaRPr>
            </a:p>
          </p:txBody>
        </p:sp>
        <p:sp>
          <p:nvSpPr>
            <p:cNvPr id="717934" name="Text Box 110"/>
            <p:cNvSpPr txBox="1">
              <a:spLocks noChangeArrowheads="1"/>
            </p:cNvSpPr>
            <p:nvPr/>
          </p:nvSpPr>
          <p:spPr bwMode="auto">
            <a:xfrm>
              <a:off x="1404" y="1017"/>
              <a:ext cx="292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>
                  <a:latin typeface="Arial" charset="0"/>
                </a:rPr>
                <a:t>6,w</a:t>
              </a:r>
            </a:p>
          </p:txBody>
        </p:sp>
        <p:sp>
          <p:nvSpPr>
            <p:cNvPr id="717935" name="Text Box 111"/>
            <p:cNvSpPr txBox="1">
              <a:spLocks noChangeArrowheads="1"/>
            </p:cNvSpPr>
            <p:nvPr/>
          </p:nvSpPr>
          <p:spPr bwMode="auto">
            <a:xfrm>
              <a:off x="1987" y="1015"/>
              <a:ext cx="116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endParaRPr lang="en-US">
                <a:latin typeface="Arial" charset="0"/>
              </a:endParaRPr>
            </a:p>
          </p:txBody>
        </p:sp>
        <p:sp>
          <p:nvSpPr>
            <p:cNvPr id="717936" name="Text Box 112"/>
            <p:cNvSpPr txBox="1">
              <a:spLocks noChangeArrowheads="1"/>
            </p:cNvSpPr>
            <p:nvPr/>
          </p:nvSpPr>
          <p:spPr bwMode="auto">
            <a:xfrm>
              <a:off x="2390" y="1016"/>
              <a:ext cx="116" cy="19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endParaRPr lang="en-US">
                <a:latin typeface="Arial" charset="0"/>
              </a:endParaRPr>
            </a:p>
          </p:txBody>
        </p:sp>
      </p:grpSp>
      <p:sp>
        <p:nvSpPr>
          <p:cNvPr id="717937" name="Oval 113"/>
          <p:cNvSpPr>
            <a:spLocks noChangeArrowheads="1"/>
          </p:cNvSpPr>
          <p:nvPr/>
        </p:nvSpPr>
        <p:spPr bwMode="auto">
          <a:xfrm>
            <a:off x="4352925" y="1827296"/>
            <a:ext cx="528638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/>
          </a:p>
        </p:txBody>
      </p:sp>
      <p:sp>
        <p:nvSpPr>
          <p:cNvPr id="717938" name="Oval 114"/>
          <p:cNvSpPr>
            <a:spLocks noChangeArrowheads="1"/>
          </p:cNvSpPr>
          <p:nvPr/>
        </p:nvSpPr>
        <p:spPr bwMode="auto">
          <a:xfrm>
            <a:off x="5006975" y="2113046"/>
            <a:ext cx="528638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/>
          </a:p>
        </p:txBody>
      </p:sp>
      <p:sp>
        <p:nvSpPr>
          <p:cNvPr id="717939" name="Text Box 115"/>
          <p:cNvSpPr txBox="1">
            <a:spLocks noChangeArrowheads="1"/>
          </p:cNvSpPr>
          <p:nvPr/>
        </p:nvSpPr>
        <p:spPr bwMode="auto">
          <a:xfrm>
            <a:off x="2850726" y="2374984"/>
            <a:ext cx="503663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uwx</a:t>
            </a:r>
          </a:p>
        </p:txBody>
      </p:sp>
      <p:sp>
        <p:nvSpPr>
          <p:cNvPr id="717940" name="Oval 116"/>
          <p:cNvSpPr>
            <a:spLocks noChangeArrowheads="1"/>
          </p:cNvSpPr>
          <p:nvPr/>
        </p:nvSpPr>
        <p:spPr bwMode="auto">
          <a:xfrm>
            <a:off x="3698875" y="2432134"/>
            <a:ext cx="528638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/>
          </a:p>
        </p:txBody>
      </p:sp>
      <p:sp>
        <p:nvSpPr>
          <p:cNvPr id="717941" name="Text Box 117"/>
          <p:cNvSpPr txBox="1">
            <a:spLocks noChangeArrowheads="1"/>
          </p:cNvSpPr>
          <p:nvPr/>
        </p:nvSpPr>
        <p:spPr bwMode="auto">
          <a:xfrm>
            <a:off x="2780008" y="2660734"/>
            <a:ext cx="593431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uwxv</a:t>
            </a:r>
          </a:p>
        </p:txBody>
      </p:sp>
      <p:grpSp>
        <p:nvGrpSpPr>
          <p:cNvPr id="717942" name="Group 118"/>
          <p:cNvGrpSpPr>
            <a:grpSpLocks/>
          </p:cNvGrpSpPr>
          <p:nvPr/>
        </p:nvGrpSpPr>
        <p:grpSpPr bwMode="auto">
          <a:xfrm>
            <a:off x="5567363" y="2671846"/>
            <a:ext cx="1238250" cy="338138"/>
            <a:chOff x="1514" y="2777"/>
            <a:chExt cx="780" cy="213"/>
          </a:xfrm>
        </p:grpSpPr>
        <p:sp>
          <p:nvSpPr>
            <p:cNvPr id="717943" name="Text Box 119"/>
            <p:cNvSpPr txBox="1">
              <a:spLocks noChangeArrowheads="1"/>
            </p:cNvSpPr>
            <p:nvPr/>
          </p:nvSpPr>
          <p:spPr bwMode="auto">
            <a:xfrm>
              <a:off x="1915" y="2777"/>
              <a:ext cx="379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 sz="1600">
                  <a:latin typeface="Arial" charset="0"/>
                </a:rPr>
                <a:t>14</a:t>
              </a:r>
              <a:r>
                <a:rPr lang="en-US">
                  <a:latin typeface="Arial" charset="0"/>
                </a:rPr>
                <a:t>,x </a:t>
              </a:r>
            </a:p>
          </p:txBody>
        </p:sp>
        <p:sp>
          <p:nvSpPr>
            <p:cNvPr id="717944" name="Text Box 120"/>
            <p:cNvSpPr txBox="1">
              <a:spLocks noChangeArrowheads="1"/>
            </p:cNvSpPr>
            <p:nvPr/>
          </p:nvSpPr>
          <p:spPr bwMode="auto">
            <a:xfrm>
              <a:off x="1514" y="2777"/>
              <a:ext cx="384" cy="21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algn="r"/>
              <a:r>
                <a:rPr lang="en-US" sz="1600">
                  <a:latin typeface="Arial" charset="0"/>
                </a:rPr>
                <a:t>10,</a:t>
              </a:r>
              <a:r>
                <a:rPr lang="en-US">
                  <a:latin typeface="Arial" charset="0"/>
                </a:rPr>
                <a:t>v </a:t>
              </a:r>
              <a:endParaRPr lang="en-US" sz="2000">
                <a:latin typeface="Arial" charset="0"/>
              </a:endParaRPr>
            </a:p>
          </p:txBody>
        </p:sp>
      </p:grpSp>
      <p:sp>
        <p:nvSpPr>
          <p:cNvPr id="717945" name="Oval 121"/>
          <p:cNvSpPr>
            <a:spLocks noChangeArrowheads="1"/>
          </p:cNvSpPr>
          <p:nvPr/>
        </p:nvSpPr>
        <p:spPr bwMode="auto">
          <a:xfrm>
            <a:off x="5535614" y="2730584"/>
            <a:ext cx="528637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/>
          </a:p>
        </p:txBody>
      </p:sp>
      <p:sp>
        <p:nvSpPr>
          <p:cNvPr id="717946" name="Text Box 122"/>
          <p:cNvSpPr txBox="1">
            <a:spLocks noChangeArrowheads="1"/>
          </p:cNvSpPr>
          <p:nvPr/>
        </p:nvSpPr>
        <p:spPr bwMode="auto">
          <a:xfrm>
            <a:off x="2720402" y="2979821"/>
            <a:ext cx="683199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>
                <a:latin typeface="Arial" charset="0"/>
              </a:rPr>
              <a:t>uwxvy</a:t>
            </a:r>
          </a:p>
        </p:txBody>
      </p:sp>
      <p:sp>
        <p:nvSpPr>
          <p:cNvPr id="717947" name="Text Box 123"/>
          <p:cNvSpPr txBox="1">
            <a:spLocks noChangeArrowheads="1"/>
          </p:cNvSpPr>
          <p:nvPr/>
        </p:nvSpPr>
        <p:spPr bwMode="auto">
          <a:xfrm>
            <a:off x="6212104" y="2990933"/>
            <a:ext cx="601447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sz="1600">
                <a:latin typeface="Arial" charset="0"/>
              </a:rPr>
              <a:t>12</a:t>
            </a:r>
            <a:r>
              <a:rPr lang="en-US">
                <a:latin typeface="Arial" charset="0"/>
              </a:rPr>
              <a:t>,y </a:t>
            </a:r>
          </a:p>
        </p:txBody>
      </p:sp>
      <p:sp>
        <p:nvSpPr>
          <p:cNvPr id="717948" name="Oval 124"/>
          <p:cNvSpPr>
            <a:spLocks noChangeArrowheads="1"/>
          </p:cNvSpPr>
          <p:nvPr/>
        </p:nvSpPr>
        <p:spPr bwMode="auto">
          <a:xfrm>
            <a:off x="6200775" y="3048084"/>
            <a:ext cx="528638" cy="276225"/>
          </a:xfrm>
          <a:prstGeom prst="ellipse">
            <a:avLst/>
          </a:prstGeom>
          <a:noFill/>
          <a:ln w="19050">
            <a:solidFill>
              <a:srgbClr val="FF0000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ctr"/>
            <a:endParaRPr lang="en-US"/>
          </a:p>
        </p:txBody>
      </p:sp>
      <p:sp>
        <p:nvSpPr>
          <p:cNvPr id="717949" name="Rectangle 125"/>
          <p:cNvSpPr>
            <a:spLocks noChangeArrowheads="1"/>
          </p:cNvSpPr>
          <p:nvPr/>
        </p:nvSpPr>
        <p:spPr bwMode="auto">
          <a:xfrm>
            <a:off x="1905496" y="3887564"/>
            <a:ext cx="3810000" cy="2397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000099"/>
              </a:buClr>
              <a:buSzPct val="75000"/>
            </a:pPr>
            <a:r>
              <a:rPr lang="en-US" sz="2400" dirty="0">
                <a:solidFill>
                  <a:srgbClr val="FF0000"/>
                </a:solidFill>
                <a:cs typeface="Arial" charset="0"/>
              </a:rPr>
              <a:t>Notes:</a:t>
            </a:r>
            <a:endParaRPr lang="en-US" sz="2400" dirty="0">
              <a:cs typeface="Arial" charset="0"/>
            </a:endParaRPr>
          </a:p>
          <a:p>
            <a:pPr marL="342900" indent="-342900">
              <a:spcBef>
                <a:spcPct val="20000"/>
              </a:spcBef>
              <a:buClr>
                <a:srgbClr val="000099"/>
              </a:buClr>
              <a:buSzPct val="75000"/>
              <a:buFont typeface="Wingdings" pitchFamily="2" charset="2"/>
              <a:buChar char="v"/>
            </a:pPr>
            <a:r>
              <a:rPr lang="en-US" sz="2000" dirty="0">
                <a:cs typeface="Arial" charset="0"/>
              </a:rPr>
              <a:t>construct shortest path tree by tracing predecessor nodes</a:t>
            </a:r>
          </a:p>
          <a:p>
            <a:pPr marL="342900" indent="-342900">
              <a:spcBef>
                <a:spcPct val="20000"/>
              </a:spcBef>
              <a:buClr>
                <a:srgbClr val="000099"/>
              </a:buClr>
              <a:buSzPct val="75000"/>
              <a:buFont typeface="Wingdings" pitchFamily="2" charset="2"/>
              <a:buChar char="v"/>
            </a:pPr>
            <a:r>
              <a:rPr lang="en-US" sz="2000" dirty="0">
                <a:cs typeface="Arial" charset="0"/>
              </a:rPr>
              <a:t>ties can exist (can be broken arbitrarily)</a:t>
            </a:r>
          </a:p>
        </p:txBody>
      </p:sp>
      <p:sp>
        <p:nvSpPr>
          <p:cNvPr id="717950" name="Line 126"/>
          <p:cNvSpPr>
            <a:spLocks noChangeShapeType="1"/>
          </p:cNvSpPr>
          <p:nvPr/>
        </p:nvSpPr>
        <p:spPr bwMode="auto">
          <a:xfrm>
            <a:off x="9398000" y="5156283"/>
            <a:ext cx="590550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51" name="Line 127"/>
          <p:cNvSpPr>
            <a:spLocks noChangeShapeType="1"/>
          </p:cNvSpPr>
          <p:nvPr/>
        </p:nvSpPr>
        <p:spPr bwMode="auto">
          <a:xfrm flipV="1">
            <a:off x="7648576" y="5156283"/>
            <a:ext cx="1463675" cy="1204912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52" name="Line 128"/>
          <p:cNvSpPr>
            <a:spLocks noChangeShapeType="1"/>
          </p:cNvSpPr>
          <p:nvPr/>
        </p:nvSpPr>
        <p:spPr bwMode="auto">
          <a:xfrm>
            <a:off x="7639051" y="5270583"/>
            <a:ext cx="9525" cy="104775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53" name="Line 129"/>
          <p:cNvSpPr>
            <a:spLocks noChangeShapeType="1"/>
          </p:cNvSpPr>
          <p:nvPr/>
        </p:nvSpPr>
        <p:spPr bwMode="auto">
          <a:xfrm flipV="1">
            <a:off x="6430964" y="3413209"/>
            <a:ext cx="1012825" cy="1628775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54" name="Line 130"/>
          <p:cNvSpPr>
            <a:spLocks noChangeShapeType="1"/>
          </p:cNvSpPr>
          <p:nvPr/>
        </p:nvSpPr>
        <p:spPr bwMode="auto">
          <a:xfrm flipV="1">
            <a:off x="6532563" y="5159458"/>
            <a:ext cx="944562" cy="0"/>
          </a:xfrm>
          <a:prstGeom prst="line">
            <a:avLst/>
          </a:prstGeom>
          <a:noFill/>
          <a:ln w="38100">
            <a:solidFill>
              <a:srgbClr val="FF0000"/>
            </a:solidFill>
            <a:round/>
            <a:headEnd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/>
          <a:p>
            <a:endParaRPr lang="en-US"/>
          </a:p>
        </p:txBody>
      </p:sp>
      <p:sp>
        <p:nvSpPr>
          <p:cNvPr id="717955" name="Text Box 131"/>
          <p:cNvSpPr txBox="1">
            <a:spLocks noChangeArrowheads="1"/>
          </p:cNvSpPr>
          <p:nvPr/>
        </p:nvSpPr>
        <p:spPr bwMode="auto">
          <a:xfrm>
            <a:off x="2616345" y="3278271"/>
            <a:ext cx="772968" cy="3077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r"/>
            <a:r>
              <a:rPr lang="en-US" dirty="0" err="1">
                <a:latin typeface="Arial" charset="0"/>
              </a:rPr>
              <a:t>uwxvyz</a:t>
            </a:r>
            <a:endParaRPr lang="en-US" dirty="0">
              <a:latin typeface="Arial" charset="0"/>
            </a:endParaRPr>
          </a:p>
        </p:txBody>
      </p:sp>
      <p:sp>
        <p:nvSpPr>
          <p:cNvPr id="134" name="Line 67"/>
          <p:cNvSpPr>
            <a:spLocks noChangeShapeType="1"/>
          </p:cNvSpPr>
          <p:nvPr/>
        </p:nvSpPr>
        <p:spPr bwMode="auto">
          <a:xfrm>
            <a:off x="6462341" y="5357702"/>
            <a:ext cx="945576" cy="1040497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6" name="Line 67"/>
          <p:cNvSpPr>
            <a:spLocks noChangeShapeType="1"/>
          </p:cNvSpPr>
          <p:nvPr/>
        </p:nvSpPr>
        <p:spPr bwMode="auto">
          <a:xfrm flipV="1">
            <a:off x="7928151" y="5184455"/>
            <a:ext cx="955335" cy="1452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 xmlns="">
                <a:noFill/>
              </a14:hiddenFill>
            </a:ext>
            <a:ext uri="{AF507438-7753-43e0-B8FC-AC1667EBCBE1}">
              <a14:hiddenEffects xmlns:a14="http://schemas.microsoft.com/office/drawing/2010/main" xmlns="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en-US"/>
          </a:p>
        </p:txBody>
      </p:sp>
      <p:sp>
        <p:nvSpPr>
          <p:cNvPr id="137" name="Google Shape;97;g9e37c9e9fa_0_71"/>
          <p:cNvSpPr txBox="1">
            <a:spLocks/>
          </p:cNvSpPr>
          <p:nvPr/>
        </p:nvSpPr>
        <p:spPr>
          <a:xfrm>
            <a:off x="731837" y="338838"/>
            <a:ext cx="10515600" cy="670500"/>
          </a:xfrm>
          <a:prstGeom prst="rect">
            <a:avLst/>
          </a:prstGeom>
          <a:noFill/>
          <a:ln w="28575" cap="flat" cmpd="sng">
            <a:solidFill>
              <a:srgbClr val="B2103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buSzPts val="3200"/>
            </a:pPr>
            <a:r>
              <a:rPr lang="en-US" sz="3200" b="1" dirty="0" err="1" smtClean="0"/>
              <a:t>Dijkastra’s</a:t>
            </a:r>
            <a:r>
              <a:rPr lang="en-US" sz="3200" b="1" dirty="0" smtClean="0"/>
              <a:t> shortest path algorithm: Example</a:t>
            </a:r>
            <a:endParaRPr lang="en-US" sz="3200" b="1" dirty="0"/>
          </a:p>
        </p:txBody>
      </p:sp>
      <p:pic>
        <p:nvPicPr>
          <p:cNvPr id="139" name="Google Shape;90;p1"/>
          <p:cNvPicPr preferRelativeResize="0"/>
          <p:nvPr/>
        </p:nvPicPr>
        <p:blipFill rotWithShape="1">
          <a:blip r:embed="rId6">
            <a:alphaModFix/>
          </a:blip>
          <a:srcRect r="92608"/>
          <a:stretch/>
        </p:blipFill>
        <p:spPr>
          <a:xfrm>
            <a:off x="0" y="5883452"/>
            <a:ext cx="901260" cy="974548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91;p1"/>
          <p:cNvSpPr txBox="1"/>
          <p:nvPr/>
        </p:nvSpPr>
        <p:spPr>
          <a:xfrm>
            <a:off x="1328736" y="6244282"/>
            <a:ext cx="10734675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LAB </a:t>
            </a:r>
            <a:r>
              <a:rPr lang="en-US" sz="1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r>
            <a:r>
              <a:rPr lang="en-US" sz="1800" b="0" i="0" u="none" strike="noStrike" cap="none" dirty="0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| JAY SHETH | COEN 146L </a:t>
            </a:r>
            <a:endParaRPr sz="18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042000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6400"/>
    </mc:Choice>
    <mc:Fallback>
      <p:transition spd="slow" advTm="4464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7179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179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179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1000"/>
                                        <p:tgtEl>
                                          <p:spTgt spid="7179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7179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7179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 nodeType="clickPar">
                      <p:stCondLst>
                        <p:cond delay="indefinite"/>
                      </p:stCondLst>
                      <p:childTnLst>
                        <p:par>
                          <p:cTn id="3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1000"/>
                                        <p:tgtEl>
                                          <p:spTgt spid="7179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 nodeType="clickPar">
                      <p:stCondLst>
                        <p:cond delay="indefinite"/>
                      </p:stCondLst>
                      <p:childTnLst>
                        <p:par>
                          <p:cTn id="4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7179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7179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1000"/>
                                        <p:tgtEl>
                                          <p:spTgt spid="7179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 nodeType="clickPar">
                      <p:stCondLst>
                        <p:cond delay="indefinite"/>
                      </p:stCondLst>
                      <p:childTnLst>
                        <p:par>
                          <p:cTn id="5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7179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7179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 nodeType="clickPar">
                      <p:stCondLst>
                        <p:cond delay="indefinite"/>
                      </p:stCondLst>
                      <p:childTnLst>
                        <p:par>
                          <p:cTn id="6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1000"/>
                                        <p:tgtEl>
                                          <p:spTgt spid="7179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 nodeType="clickPar">
                      <p:stCondLst>
                        <p:cond delay="indefinite"/>
                      </p:stCondLst>
                      <p:childTnLst>
                        <p:par>
                          <p:cTn id="6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2" dur="500"/>
                                        <p:tgtEl>
                                          <p:spTgt spid="7179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4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6" dur="500"/>
                                        <p:tgtEl>
                                          <p:spTgt spid="7179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 nodeType="clickPar">
                      <p:stCondLst>
                        <p:cond delay="indefinite"/>
                      </p:stCondLst>
                      <p:childTnLst>
                        <p:par>
                          <p:cTn id="7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1" dur="500"/>
                                        <p:tgtEl>
                                          <p:spTgt spid="7179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 nodeType="clickPar">
                      <p:stCondLst>
                        <p:cond delay="indefinite"/>
                      </p:stCondLst>
                      <p:childTnLst>
                        <p:par>
                          <p:cTn id="8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1000"/>
                                        <p:tgtEl>
                                          <p:spTgt spid="7179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88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1000"/>
                                        <p:tgtEl>
                                          <p:spTgt spid="7179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id="92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4" dur="1000"/>
                                        <p:tgtEl>
                                          <p:spTgt spid="7179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3000"/>
                            </p:stCondLst>
                            <p:childTnLst>
                              <p:par>
                                <p:cTn id="96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1000"/>
                                        <p:tgtEl>
                                          <p:spTgt spid="7179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 nodeType="afterGroup">
                            <p:stCondLst>
                              <p:cond delay="4000"/>
                            </p:stCondLst>
                            <p:childTnLst>
                              <p:par>
                                <p:cTn id="100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9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2" dur="1000"/>
                                        <p:tgtEl>
                                          <p:spTgt spid="7179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17924" grpId="0"/>
      <p:bldP spid="717937" grpId="0" animBg="1"/>
      <p:bldP spid="717938" grpId="0" animBg="1"/>
      <p:bldP spid="717939" grpId="0"/>
      <p:bldP spid="717940" grpId="0" animBg="1"/>
      <p:bldP spid="717941" grpId="0"/>
      <p:bldP spid="717945" grpId="0" animBg="1"/>
      <p:bldP spid="717946" grpId="0"/>
      <p:bldP spid="717947" grpId="0"/>
      <p:bldP spid="717948" grpId="0" animBg="1"/>
      <p:bldP spid="717949" grpId="0"/>
      <p:bldP spid="717950" grpId="0" animBg="1"/>
      <p:bldP spid="717951" grpId="0" animBg="1"/>
      <p:bldP spid="717952" grpId="0" animBg="1"/>
      <p:bldP spid="717953" grpId="0" animBg="1"/>
      <p:bldP spid="717954" grpId="0" animBg="1"/>
      <p:bldP spid="71795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5|16.2|13.1|120.5|15.2|59.4|14.4|59.5|5.5|57.3|2.9"/>
</p:tagLst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4659</TotalTime>
  <Words>1225</Words>
  <Application>Microsoft Macintosh PowerPoint</Application>
  <PresentationFormat>Widescreen</PresentationFormat>
  <Paragraphs>262</Paragraphs>
  <Slides>14</Slides>
  <Notes>14</Notes>
  <HiddenSlides>0</HiddenSlides>
  <MMClips>14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Calibri</vt:lpstr>
      <vt:lpstr>Courier New</vt:lpstr>
      <vt:lpstr>Symbol</vt:lpstr>
      <vt:lpstr>Times New Roman</vt:lpstr>
      <vt:lpstr>Wingdings</vt:lpstr>
      <vt:lpstr>Arial</vt:lpstr>
      <vt:lpstr>Office Theme</vt:lpstr>
      <vt:lpstr>Lab assignment 7: Link State Routing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Inputs: costs and machines file</vt:lpstr>
      <vt:lpstr>Structure of the program</vt:lpstr>
      <vt:lpstr>Structure of the program</vt:lpstr>
      <vt:lpstr>Mutex lock and unlock</vt:lpstr>
      <vt:lpstr>Deliverables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assignment 5: Stop and Wait for an Unreliable Channel</dc:title>
  <dc:creator>Jaykumar Sheth</dc:creator>
  <cp:lastModifiedBy>Jaykumar Sheth</cp:lastModifiedBy>
  <cp:revision>28</cp:revision>
  <dcterms:created xsi:type="dcterms:W3CDTF">2020-04-05T23:03:39Z</dcterms:created>
  <dcterms:modified xsi:type="dcterms:W3CDTF">2020-11-05T22:30:03Z</dcterms:modified>
</cp:coreProperties>
</file>